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7"/>
  </p:notesMasterIdLst>
  <p:handoutMasterIdLst>
    <p:handoutMasterId r:id="rId28"/>
  </p:handoutMasterIdLst>
  <p:sldIdLst>
    <p:sldId id="256" r:id="rId5"/>
    <p:sldId id="282" r:id="rId6"/>
    <p:sldId id="270" r:id="rId7"/>
    <p:sldId id="281" r:id="rId8"/>
    <p:sldId id="271" r:id="rId9"/>
    <p:sldId id="272" r:id="rId10"/>
    <p:sldId id="274" r:id="rId11"/>
    <p:sldId id="275" r:id="rId12"/>
    <p:sldId id="277" r:id="rId13"/>
    <p:sldId id="289" r:id="rId14"/>
    <p:sldId id="279" r:id="rId15"/>
    <p:sldId id="273" r:id="rId16"/>
    <p:sldId id="284" r:id="rId17"/>
    <p:sldId id="280" r:id="rId18"/>
    <p:sldId id="283" r:id="rId19"/>
    <p:sldId id="264" r:id="rId20"/>
    <p:sldId id="286" r:id="rId21"/>
    <p:sldId id="266" r:id="rId22"/>
    <p:sldId id="287" r:id="rId23"/>
    <p:sldId id="285" r:id="rId24"/>
    <p:sldId id="290"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luca D'Ovidio" initials="GDO" lastIdx="8" clrIdx="0">
    <p:extLst>
      <p:ext uri="{19B8F6BF-5375-455C-9EA6-DF929625EA0E}">
        <p15:presenceInfo xmlns:p15="http://schemas.microsoft.com/office/powerpoint/2012/main" userId="Gianluca D'Ovid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p:cViewPr>
        <p:scale>
          <a:sx n="75" d="100"/>
          <a:sy n="75" d="100"/>
        </p:scale>
        <p:origin x="448" y="16"/>
      </p:cViewPr>
      <p:guideLst/>
    </p:cSldViewPr>
  </p:slideViewPr>
  <p:notesTextViewPr>
    <p:cViewPr>
      <p:scale>
        <a:sx n="1" d="1"/>
        <a:sy n="1" d="1"/>
      </p:scale>
      <p:origin x="0" y="0"/>
    </p:cViewPr>
  </p:notesTextViewPr>
  <p:sorterViewPr>
    <p:cViewPr>
      <p:scale>
        <a:sx n="200" d="100"/>
        <a:sy n="200" d="100"/>
      </p:scale>
      <p:origin x="0" y="-43876"/>
    </p:cViewPr>
  </p:sorterViewPr>
  <p:notesViewPr>
    <p:cSldViewPr snapToGrid="0">
      <p:cViewPr varScale="1">
        <p:scale>
          <a:sx n="56" d="100"/>
          <a:sy n="56" d="100"/>
        </p:scale>
        <p:origin x="25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nu\Desktop\LLC_model\Lithium_spreading_calcul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Liquid</a:t>
            </a:r>
            <a:r>
              <a:rPr lang="en-US" b="1" baseline="0" dirty="0">
                <a:solidFill>
                  <a:schemeClr val="tx1"/>
                </a:solidFill>
              </a:rPr>
              <a:t> </a:t>
            </a:r>
            <a:r>
              <a:rPr lang="en-US" b="1" baseline="0" dirty="0" smtClean="0">
                <a:solidFill>
                  <a:schemeClr val="tx1"/>
                </a:solidFill>
              </a:rPr>
              <a:t>spreading</a:t>
            </a:r>
            <a:endParaRPr lang="en-US" b="1" dirty="0">
              <a:solidFill>
                <a:schemeClr val="tx1"/>
              </a:solidFill>
            </a:endParaRPr>
          </a:p>
        </c:rich>
      </c:tx>
      <c:layout>
        <c:manualLayout>
          <c:xMode val="edge"/>
          <c:yMode val="edge"/>
          <c:x val="0.37852734949323291"/>
          <c:y val="4.020099442066120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S"/>
        </a:p>
      </c:txPr>
    </c:title>
    <c:autoTitleDeleted val="0"/>
    <c:plotArea>
      <c:layout>
        <c:manualLayout>
          <c:layoutTarget val="inner"/>
          <c:xMode val="edge"/>
          <c:yMode val="edge"/>
          <c:x val="7.4822637410849199E-2"/>
          <c:y val="2.040200466848556E-2"/>
          <c:w val="0.90391028461742917"/>
          <c:h val="0.8308432369608576"/>
        </c:manualLayout>
      </c:layout>
      <c:scatterChart>
        <c:scatterStyle val="smoothMarker"/>
        <c:varyColors val="0"/>
        <c:ser>
          <c:idx val="0"/>
          <c:order val="0"/>
          <c:tx>
            <c:strRef>
              <c:f>Hoja2!$O$8</c:f>
              <c:strCache>
                <c:ptCount val="1"/>
                <c:pt idx="0">
                  <c:v>0.301 m3/min (Na)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4"/>
            <c:marker>
              <c:symbol val="circle"/>
              <c:size val="5"/>
              <c:spPr>
                <a:solidFill>
                  <a:schemeClr val="accent1"/>
                </a:solidFill>
                <a:ln w="9525">
                  <a:solidFill>
                    <a:schemeClr val="accent1"/>
                  </a:solidFill>
                </a:ln>
                <a:effectLst/>
              </c:spPr>
            </c:marker>
            <c:bubble3D val="0"/>
            <c:spPr>
              <a:ln w="19050" cap="rnd">
                <a:solidFill>
                  <a:schemeClr val="accent1"/>
                </a:solidFill>
                <a:round/>
              </a:ln>
              <a:effectLst/>
            </c:spPr>
            <c:extLst>
              <c:ext xmlns:c16="http://schemas.microsoft.com/office/drawing/2014/chart" uri="{C3380CC4-5D6E-409C-BE32-E72D297353CC}">
                <c16:uniqueId val="{00000001-28FE-48C2-95D7-BBC2740DFEF3}"/>
              </c:ext>
            </c:extLst>
          </c:dPt>
          <c:xVal>
            <c:numRef>
              <c:f>Hoja2!$N$9:$N$13</c:f>
              <c:numCache>
                <c:formatCode>General</c:formatCode>
                <c:ptCount val="5"/>
                <c:pt idx="0">
                  <c:v>0</c:v>
                </c:pt>
                <c:pt idx="1">
                  <c:v>60</c:v>
                </c:pt>
                <c:pt idx="2">
                  <c:v>240</c:v>
                </c:pt>
                <c:pt idx="3">
                  <c:v>420</c:v>
                </c:pt>
                <c:pt idx="4">
                  <c:v>600</c:v>
                </c:pt>
              </c:numCache>
            </c:numRef>
          </c:xVal>
          <c:yVal>
            <c:numRef>
              <c:f>Hoja2!$O$9:$O$13</c:f>
              <c:numCache>
                <c:formatCode>General</c:formatCode>
                <c:ptCount val="5"/>
                <c:pt idx="0">
                  <c:v>0</c:v>
                </c:pt>
                <c:pt idx="1">
                  <c:v>5</c:v>
                </c:pt>
                <c:pt idx="2">
                  <c:v>8.5</c:v>
                </c:pt>
                <c:pt idx="3">
                  <c:v>10</c:v>
                </c:pt>
                <c:pt idx="4">
                  <c:v>11</c:v>
                </c:pt>
              </c:numCache>
            </c:numRef>
          </c:yVal>
          <c:smooth val="1"/>
          <c:extLst>
            <c:ext xmlns:c16="http://schemas.microsoft.com/office/drawing/2014/chart" uri="{C3380CC4-5D6E-409C-BE32-E72D297353CC}">
              <c16:uniqueId val="{00000002-28FE-48C2-95D7-BBC2740DFEF3}"/>
            </c:ext>
          </c:extLst>
        </c:ser>
        <c:ser>
          <c:idx val="1"/>
          <c:order val="1"/>
          <c:tx>
            <c:strRef>
              <c:f>Hoja2!$P$8</c:f>
              <c:strCache>
                <c:ptCount val="1"/>
                <c:pt idx="0">
                  <c:v>0.181 m3/min (Na)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Hoja2!$N$9:$N$13</c:f>
              <c:numCache>
                <c:formatCode>General</c:formatCode>
                <c:ptCount val="5"/>
                <c:pt idx="0">
                  <c:v>0</c:v>
                </c:pt>
                <c:pt idx="1">
                  <c:v>60</c:v>
                </c:pt>
                <c:pt idx="2">
                  <c:v>240</c:v>
                </c:pt>
                <c:pt idx="3">
                  <c:v>420</c:v>
                </c:pt>
                <c:pt idx="4">
                  <c:v>600</c:v>
                </c:pt>
              </c:numCache>
            </c:numRef>
          </c:xVal>
          <c:yVal>
            <c:numRef>
              <c:f>Hoja2!$P$9:$P$13</c:f>
              <c:numCache>
                <c:formatCode>General</c:formatCode>
                <c:ptCount val="5"/>
                <c:pt idx="0">
                  <c:v>0</c:v>
                </c:pt>
                <c:pt idx="1">
                  <c:v>4</c:v>
                </c:pt>
                <c:pt idx="2">
                  <c:v>7</c:v>
                </c:pt>
                <c:pt idx="3">
                  <c:v>7.9</c:v>
                </c:pt>
                <c:pt idx="4">
                  <c:v>8.5</c:v>
                </c:pt>
              </c:numCache>
            </c:numRef>
          </c:yVal>
          <c:smooth val="1"/>
          <c:extLst>
            <c:ext xmlns:c16="http://schemas.microsoft.com/office/drawing/2014/chart" uri="{C3380CC4-5D6E-409C-BE32-E72D297353CC}">
              <c16:uniqueId val="{00000003-28FE-48C2-95D7-BBC2740DFEF3}"/>
            </c:ext>
          </c:extLst>
        </c:ser>
        <c:ser>
          <c:idx val="2"/>
          <c:order val="2"/>
          <c:tx>
            <c:strRef>
              <c:f>Hoja2!$Q$8</c:f>
              <c:strCache>
                <c:ptCount val="1"/>
                <c:pt idx="0">
                  <c:v>0.12 m3/min (Na)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Hoja2!$N$9:$N$13</c:f>
              <c:numCache>
                <c:formatCode>General</c:formatCode>
                <c:ptCount val="5"/>
                <c:pt idx="0">
                  <c:v>0</c:v>
                </c:pt>
                <c:pt idx="1">
                  <c:v>60</c:v>
                </c:pt>
                <c:pt idx="2">
                  <c:v>240</c:v>
                </c:pt>
                <c:pt idx="3">
                  <c:v>420</c:v>
                </c:pt>
                <c:pt idx="4">
                  <c:v>600</c:v>
                </c:pt>
              </c:numCache>
            </c:numRef>
          </c:xVal>
          <c:yVal>
            <c:numRef>
              <c:f>Hoja2!$Q$9:$Q$13</c:f>
              <c:numCache>
                <c:formatCode>General</c:formatCode>
                <c:ptCount val="5"/>
                <c:pt idx="0">
                  <c:v>0</c:v>
                </c:pt>
                <c:pt idx="1">
                  <c:v>2.65</c:v>
                </c:pt>
                <c:pt idx="2">
                  <c:v>4.6399999999999997</c:v>
                </c:pt>
                <c:pt idx="3">
                  <c:v>5.24</c:v>
                </c:pt>
                <c:pt idx="4">
                  <c:v>5.64</c:v>
                </c:pt>
              </c:numCache>
            </c:numRef>
          </c:yVal>
          <c:smooth val="1"/>
          <c:extLst>
            <c:ext xmlns:c16="http://schemas.microsoft.com/office/drawing/2014/chart" uri="{C3380CC4-5D6E-409C-BE32-E72D297353CC}">
              <c16:uniqueId val="{00000004-28FE-48C2-95D7-BBC2740DFEF3}"/>
            </c:ext>
          </c:extLst>
        </c:ser>
        <c:ser>
          <c:idx val="3"/>
          <c:order val="3"/>
          <c:tx>
            <c:strRef>
              <c:f>Hoja2!$R$8</c:f>
              <c:strCache>
                <c:ptCount val="1"/>
                <c:pt idx="0">
                  <c:v>0.114 m3/min (Na)</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Hoja2!$N$9:$N$13</c:f>
              <c:numCache>
                <c:formatCode>General</c:formatCode>
                <c:ptCount val="5"/>
                <c:pt idx="0">
                  <c:v>0</c:v>
                </c:pt>
                <c:pt idx="1">
                  <c:v>60</c:v>
                </c:pt>
                <c:pt idx="2">
                  <c:v>240</c:v>
                </c:pt>
                <c:pt idx="3">
                  <c:v>420</c:v>
                </c:pt>
                <c:pt idx="4">
                  <c:v>600</c:v>
                </c:pt>
              </c:numCache>
            </c:numRef>
          </c:xVal>
          <c:yVal>
            <c:numRef>
              <c:f>Hoja2!$R$9:$R$13</c:f>
              <c:numCache>
                <c:formatCode>General</c:formatCode>
                <c:ptCount val="5"/>
                <c:pt idx="0">
                  <c:v>0</c:v>
                </c:pt>
                <c:pt idx="1">
                  <c:v>2.52</c:v>
                </c:pt>
                <c:pt idx="2">
                  <c:v>4.41</c:v>
                </c:pt>
                <c:pt idx="3">
                  <c:v>4.9800000000000004</c:v>
                </c:pt>
                <c:pt idx="4">
                  <c:v>5.35</c:v>
                </c:pt>
              </c:numCache>
            </c:numRef>
          </c:yVal>
          <c:smooth val="1"/>
          <c:extLst>
            <c:ext xmlns:c16="http://schemas.microsoft.com/office/drawing/2014/chart" uri="{C3380CC4-5D6E-409C-BE32-E72D297353CC}">
              <c16:uniqueId val="{00000005-28FE-48C2-95D7-BBC2740DFEF3}"/>
            </c:ext>
          </c:extLst>
        </c:ser>
        <c:ser>
          <c:idx val="4"/>
          <c:order val="4"/>
          <c:tx>
            <c:strRef>
              <c:f>Hoja2!$S$8</c:f>
              <c:strCache>
                <c:ptCount val="1"/>
                <c:pt idx="0">
                  <c:v>0.215 m3/min (Li)</c:v>
                </c:pt>
              </c:strCache>
            </c:strRef>
          </c:tx>
          <c:spPr>
            <a:ln w="19050" cap="rnd">
              <a:solidFill>
                <a:schemeClr val="tx1"/>
              </a:solidFill>
              <a:prstDash val="dash"/>
              <a:round/>
            </a:ln>
            <a:effectLst/>
          </c:spPr>
          <c:marker>
            <c:symbol val="circle"/>
            <c:size val="5"/>
            <c:spPr>
              <a:solidFill>
                <a:schemeClr val="tx1"/>
              </a:solidFill>
              <a:ln w="9525">
                <a:solidFill>
                  <a:schemeClr val="tx1"/>
                </a:solidFill>
              </a:ln>
              <a:effectLst/>
            </c:spPr>
          </c:marker>
          <c:xVal>
            <c:numRef>
              <c:f>Hoja2!$N$9:$N$13</c:f>
              <c:numCache>
                <c:formatCode>General</c:formatCode>
                <c:ptCount val="5"/>
                <c:pt idx="0">
                  <c:v>0</c:v>
                </c:pt>
                <c:pt idx="1">
                  <c:v>60</c:v>
                </c:pt>
                <c:pt idx="2">
                  <c:v>240</c:v>
                </c:pt>
                <c:pt idx="3">
                  <c:v>420</c:v>
                </c:pt>
                <c:pt idx="4">
                  <c:v>600</c:v>
                </c:pt>
              </c:numCache>
            </c:numRef>
          </c:xVal>
          <c:yVal>
            <c:numRef>
              <c:f>Hoja2!$S$9:$S$13</c:f>
              <c:numCache>
                <c:formatCode>General</c:formatCode>
                <c:ptCount val="5"/>
                <c:pt idx="0">
                  <c:v>0</c:v>
                </c:pt>
                <c:pt idx="1">
                  <c:v>4.75</c:v>
                </c:pt>
                <c:pt idx="2">
                  <c:v>8.32</c:v>
                </c:pt>
                <c:pt idx="3">
                  <c:v>9.3800000000000008</c:v>
                </c:pt>
                <c:pt idx="4">
                  <c:v>10.1</c:v>
                </c:pt>
              </c:numCache>
            </c:numRef>
          </c:yVal>
          <c:smooth val="1"/>
          <c:extLst>
            <c:ext xmlns:c16="http://schemas.microsoft.com/office/drawing/2014/chart" uri="{C3380CC4-5D6E-409C-BE32-E72D297353CC}">
              <c16:uniqueId val="{00000006-28FE-48C2-95D7-BBC2740DFEF3}"/>
            </c:ext>
          </c:extLst>
        </c:ser>
        <c:dLbls>
          <c:showLegendKey val="0"/>
          <c:showVal val="0"/>
          <c:showCatName val="0"/>
          <c:showSerName val="0"/>
          <c:showPercent val="0"/>
          <c:showBubbleSize val="0"/>
        </c:dLbls>
        <c:axId val="1095053471"/>
        <c:axId val="1097462559"/>
      </c:scatterChart>
      <c:valAx>
        <c:axId val="1095053471"/>
        <c:scaling>
          <c:orientation val="minMax"/>
          <c:max val="620"/>
          <c:min val="0"/>
        </c:scaling>
        <c:delete val="0"/>
        <c:axPos val="b"/>
        <c:majorGridlines>
          <c:spPr>
            <a:ln w="9525" cap="flat" cmpd="sng" algn="ctr">
              <a:solidFill>
                <a:schemeClr val="tx1">
                  <a:lumMod val="15000"/>
                  <a:lumOff val="85000"/>
                </a:schemeClr>
              </a:solidFill>
              <a:prstDash val="sysDash"/>
              <a:round/>
            </a:ln>
            <a:effectLst/>
          </c:spPr>
        </c:majorGridlines>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ES" b="1">
                    <a:solidFill>
                      <a:schemeClr val="tx1"/>
                    </a:solidFill>
                  </a:rPr>
                  <a:t>Time (s)</a:t>
                </a:r>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097462559"/>
        <c:crosses val="autoZero"/>
        <c:crossBetween val="midCat"/>
        <c:majorUnit val="50"/>
      </c:valAx>
      <c:valAx>
        <c:axId val="1097462559"/>
        <c:scaling>
          <c:orientation val="minMax"/>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ES" b="1" dirty="0">
                    <a:solidFill>
                      <a:schemeClr val="tx1"/>
                    </a:solidFill>
                  </a:rPr>
                  <a:t>Pool </a:t>
                </a:r>
                <a:r>
                  <a:rPr lang="es-ES" b="1" dirty="0" smtClean="0">
                    <a:solidFill>
                      <a:schemeClr val="tx1"/>
                    </a:solidFill>
                  </a:rPr>
                  <a:t>radius </a:t>
                </a:r>
                <a:r>
                  <a:rPr lang="es-ES" b="1" dirty="0">
                    <a:solidFill>
                      <a:schemeClr val="tx1"/>
                    </a:solidFill>
                  </a:rPr>
                  <a:t>(m)</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095053471"/>
        <c:crosses val="autoZero"/>
        <c:crossBetween val="midCat"/>
      </c:valAx>
      <c:spPr>
        <a:solidFill>
          <a:schemeClr val="bg1"/>
        </a:solidFill>
        <a:ln>
          <a:solidFill>
            <a:schemeClr val="tx1"/>
          </a:solidFill>
        </a:ln>
        <a:effectLst/>
      </c:spPr>
    </c:plotArea>
    <c:legend>
      <c:legendPos val="r"/>
      <c:layout>
        <c:manualLayout>
          <c:xMode val="edge"/>
          <c:yMode val="edge"/>
          <c:x val="6.005625976040177E-2"/>
          <c:y val="1.6830400126619568E-2"/>
          <c:w val="0.2410190687559747"/>
          <c:h val="0.2826652204156687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ACFCCA-EA61-4EB1-AB8F-ECD0142CFCFC}" type="datetimeFigureOut">
              <a:rPr lang="es-ES" smtClean="0"/>
              <a:t>12/04/2024</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895741-B60D-442F-A739-FB755E98BE11}" type="slidenum">
              <a:rPr lang="es-ES" smtClean="0"/>
              <a:t>‹Nº›</a:t>
            </a:fld>
            <a:endParaRPr lang="es-ES"/>
          </a:p>
        </p:txBody>
      </p:sp>
    </p:spTree>
    <p:extLst>
      <p:ext uri="{BB962C8B-B14F-4D97-AF65-F5344CB8AC3E}">
        <p14:creationId xmlns:p14="http://schemas.microsoft.com/office/powerpoint/2010/main" val="505764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602BB-2309-4213-AB8E-92FC7869677F}" type="datetimeFigureOut">
              <a:rPr lang="es-ES" smtClean="0"/>
              <a:t>12/04/2024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E2D34-D1C1-4B19-8674-368804EFFF9F}" type="slidenum">
              <a:rPr lang="es-ES" smtClean="0"/>
              <a:t>‹Nº›</a:t>
            </a:fld>
            <a:endParaRPr lang="es-ES"/>
          </a:p>
        </p:txBody>
      </p:sp>
    </p:spTree>
    <p:extLst>
      <p:ext uri="{BB962C8B-B14F-4D97-AF65-F5344CB8AC3E}">
        <p14:creationId xmlns:p14="http://schemas.microsoft.com/office/powerpoint/2010/main" val="112575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54E2D34-D1C1-4B19-8674-368804EFFF9F}" type="slidenum">
              <a:rPr lang="es-ES" smtClean="0"/>
              <a:t>17</a:t>
            </a:fld>
            <a:endParaRPr lang="es-ES"/>
          </a:p>
        </p:txBody>
      </p:sp>
    </p:spTree>
    <p:extLst>
      <p:ext uri="{BB962C8B-B14F-4D97-AF65-F5344CB8AC3E}">
        <p14:creationId xmlns:p14="http://schemas.microsoft.com/office/powerpoint/2010/main" val="2492836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pic>
        <p:nvPicPr>
          <p:cNvPr id="12" name="Imagen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75673" y="6063408"/>
            <a:ext cx="2239394" cy="512201"/>
          </a:xfrm>
          <a:prstGeom prst="rect">
            <a:avLst/>
          </a:prstGeom>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3" y="6555770"/>
            <a:ext cx="5359045" cy="329614"/>
          </a:xfrm>
          <a:prstGeom prst="rect">
            <a:avLst/>
          </a:prstGeom>
        </p:spPr>
        <p:txBody>
          <a:bodyPr anchor="t"/>
          <a:lstStyle>
            <a:lvl1pPr>
              <a:defRPr sz="1200">
                <a:solidFill>
                  <a:schemeClr val="bg1"/>
                </a:solidFill>
              </a:defRPr>
            </a:lvl1p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‹Nº›</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‹Nº›</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1" name="Footer Placeholder 7"/>
          <p:cNvSpPr>
            <a:spLocks noGrp="1"/>
          </p:cNvSpPr>
          <p:nvPr>
            <p:ph type="ftr" sz="quarter" idx="11"/>
          </p:nvPr>
        </p:nvSpPr>
        <p:spPr>
          <a:xfrm>
            <a:off x="825623" y="6555770"/>
            <a:ext cx="5359045" cy="329614"/>
          </a:xfrm>
          <a:prstGeom prst="rect">
            <a:avLst/>
          </a:prstGeom>
        </p:spPr>
        <p:txBody>
          <a:bodyPr anchor="t"/>
          <a:lstStyle>
            <a:lvl1pPr>
              <a:defRPr sz="1200">
                <a:solidFill>
                  <a:schemeClr val="bg1"/>
                </a:solidFill>
              </a:defRPr>
            </a:lvl1p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‹Nº›</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1" name="Footer Placeholder 7"/>
          <p:cNvSpPr>
            <a:spLocks noGrp="1"/>
          </p:cNvSpPr>
          <p:nvPr>
            <p:ph type="ftr" sz="quarter" idx="11"/>
          </p:nvPr>
        </p:nvSpPr>
        <p:spPr>
          <a:xfrm>
            <a:off x="825623" y="6555770"/>
            <a:ext cx="5359045" cy="329614"/>
          </a:xfrm>
          <a:prstGeom prst="rect">
            <a:avLst/>
          </a:prstGeom>
        </p:spPr>
        <p:txBody>
          <a:bodyPr anchor="t"/>
          <a:lstStyle>
            <a:lvl1pPr>
              <a:defRPr sz="1200">
                <a:solidFill>
                  <a:schemeClr val="bg1"/>
                </a:solidFill>
              </a:defRPr>
            </a:lvl1p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Gianluca.Dovidio@ciemat.es" TargetMode="External"/><Relationship Id="rId2" Type="http://schemas.openxmlformats.org/officeDocument/2006/relationships/hyperlink" Target="mailto:manuel.perez@ciemat.es" TargetMode="External"/><Relationship Id="rId1" Type="http://schemas.openxmlformats.org/officeDocument/2006/relationships/slideLayout" Target="../slideLayouts/slideLayout2.xml"/><Relationship Id="rId4" Type="http://schemas.openxmlformats.org/officeDocument/2006/relationships/hyperlink" Target="mailto:francisco.martin-fuertes@ciemat.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icheme.org/media/10158/xvi-paper-13.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S0920-3796(00)00220-9"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030" y="1168176"/>
            <a:ext cx="7889344" cy="1449188"/>
          </a:xfrm>
        </p:spPr>
        <p:txBody>
          <a:bodyPr>
            <a:noAutofit/>
          </a:bodyPr>
          <a:lstStyle/>
          <a:p>
            <a:r>
              <a:rPr lang="es-ES" sz="3200" dirty="0" err="1" smtClean="0"/>
              <a:t>Development</a:t>
            </a:r>
            <a:r>
              <a:rPr lang="es-ES" sz="3200" dirty="0" smtClean="0"/>
              <a:t> of a model </a:t>
            </a:r>
            <a:r>
              <a:rPr lang="es-ES" sz="3200" dirty="0" err="1" smtClean="0"/>
              <a:t>for</a:t>
            </a:r>
            <a:r>
              <a:rPr lang="es-ES" sz="3200" dirty="0" smtClean="0"/>
              <a:t> </a:t>
            </a:r>
            <a:r>
              <a:rPr lang="es-ES" sz="3200" dirty="0" err="1" smtClean="0"/>
              <a:t>analysing</a:t>
            </a:r>
            <a:r>
              <a:rPr lang="es-ES" sz="3200" dirty="0" smtClean="0"/>
              <a:t> LOCA scenarios involving lithium spills in fusion </a:t>
            </a:r>
            <a:r>
              <a:rPr lang="es-ES" sz="3200" dirty="0" err="1" smtClean="0"/>
              <a:t>applications</a:t>
            </a:r>
            <a:endParaRPr lang="es-ES" sz="3200" dirty="0"/>
          </a:p>
        </p:txBody>
      </p:sp>
      <p:sp>
        <p:nvSpPr>
          <p:cNvPr id="3" name="Marcador de texto 2"/>
          <p:cNvSpPr>
            <a:spLocks noGrp="1"/>
          </p:cNvSpPr>
          <p:nvPr>
            <p:ph type="body" sz="quarter" idx="10"/>
          </p:nvPr>
        </p:nvSpPr>
        <p:spPr>
          <a:xfrm>
            <a:off x="206030" y="2854174"/>
            <a:ext cx="5557205" cy="457848"/>
          </a:xfrm>
        </p:spPr>
        <p:txBody>
          <a:bodyPr>
            <a:noAutofit/>
          </a:bodyPr>
          <a:lstStyle/>
          <a:p>
            <a:r>
              <a:rPr lang="es-ES" sz="2200" dirty="0" smtClean="0"/>
              <a:t>M. Pérez, G. D´Ovidio, F. Martín-Fuertes</a:t>
            </a:r>
            <a:endParaRPr lang="es-ES" sz="2200" dirty="0"/>
          </a:p>
        </p:txBody>
      </p:sp>
      <p:sp>
        <p:nvSpPr>
          <p:cNvPr id="4" name="Marcador de texto 3"/>
          <p:cNvSpPr>
            <a:spLocks noGrp="1"/>
          </p:cNvSpPr>
          <p:nvPr>
            <p:ph type="body" sz="quarter" idx="11"/>
          </p:nvPr>
        </p:nvSpPr>
        <p:spPr>
          <a:xfrm>
            <a:off x="206030" y="3320360"/>
            <a:ext cx="4375150" cy="457848"/>
          </a:xfrm>
        </p:spPr>
        <p:txBody>
          <a:bodyPr>
            <a:normAutofit fontScale="85000" lnSpcReduction="10000"/>
          </a:bodyPr>
          <a:lstStyle/>
          <a:p>
            <a:r>
              <a:rPr lang="es-ES" dirty="0" smtClean="0"/>
              <a:t>CIEMAT, Laboratorio Nacional de Fusión</a:t>
            </a:r>
            <a:endParaRPr lang="es-ES" dirty="0"/>
          </a:p>
        </p:txBody>
      </p:sp>
      <p:sp>
        <p:nvSpPr>
          <p:cNvPr id="5" name="Marcador de texto 4"/>
          <p:cNvSpPr>
            <a:spLocks noGrp="1"/>
          </p:cNvSpPr>
          <p:nvPr>
            <p:ph type="body" sz="quarter" idx="12"/>
          </p:nvPr>
        </p:nvSpPr>
        <p:spPr>
          <a:xfrm>
            <a:off x="206030" y="4863269"/>
            <a:ext cx="6907833" cy="338554"/>
          </a:xfrm>
        </p:spPr>
        <p:txBody>
          <a:bodyPr>
            <a:noAutofit/>
          </a:bodyPr>
          <a:lstStyle/>
          <a:p>
            <a:pPr defTabSz="914400" fontAlgn="base">
              <a:spcBef>
                <a:spcPct val="0"/>
              </a:spcBef>
              <a:spcAft>
                <a:spcPct val="0"/>
              </a:spcAft>
              <a:defRPr/>
            </a:pPr>
            <a:r>
              <a:rPr lang="es-ES" sz="1800" b="1" dirty="0" err="1">
                <a:latin typeface="+mj-lt"/>
              </a:rPr>
              <a:t>The</a:t>
            </a:r>
            <a:r>
              <a:rPr lang="es-ES" sz="1800" b="1" dirty="0">
                <a:latin typeface="+mj-lt"/>
              </a:rPr>
              <a:t> </a:t>
            </a:r>
            <a:r>
              <a:rPr lang="es-ES" sz="1800" b="1" dirty="0" smtClean="0">
                <a:latin typeface="+mj-lt"/>
              </a:rPr>
              <a:t>15</a:t>
            </a:r>
            <a:r>
              <a:rPr lang="es-ES" sz="1800" b="1" baseline="30000" dirty="0" smtClean="0">
                <a:latin typeface="+mj-lt"/>
              </a:rPr>
              <a:t>th</a:t>
            </a:r>
            <a:r>
              <a:rPr lang="es-ES" sz="1800" b="1" dirty="0" smtClean="0">
                <a:latin typeface="+mj-lt"/>
              </a:rPr>
              <a:t> Meeting of the </a:t>
            </a:r>
            <a:r>
              <a:rPr lang="es-ES" sz="1800" b="1" dirty="0" err="1" smtClean="0">
                <a:latin typeface="+mj-lt"/>
              </a:rPr>
              <a:t>European</a:t>
            </a:r>
            <a:r>
              <a:rPr lang="es-ES" sz="1800" b="1" dirty="0" smtClean="0">
                <a:latin typeface="+mj-lt"/>
              </a:rPr>
              <a:t> MELCOR and MACCS User </a:t>
            </a:r>
            <a:r>
              <a:rPr lang="es-ES" sz="1800" b="1" dirty="0" err="1" smtClean="0">
                <a:latin typeface="+mj-lt"/>
              </a:rPr>
              <a:t>Group</a:t>
            </a:r>
            <a:endParaRPr lang="es-ES" sz="1800" b="1" dirty="0" smtClean="0">
              <a:latin typeface="+mj-lt"/>
            </a:endParaRPr>
          </a:p>
        </p:txBody>
      </p:sp>
      <p:sp>
        <p:nvSpPr>
          <p:cNvPr id="6" name="Rectángulo 5"/>
          <p:cNvSpPr/>
          <p:nvPr/>
        </p:nvSpPr>
        <p:spPr>
          <a:xfrm>
            <a:off x="206030" y="5207358"/>
            <a:ext cx="1685077" cy="307777"/>
          </a:xfrm>
          <a:prstGeom prst="rect">
            <a:avLst/>
          </a:prstGeom>
        </p:spPr>
        <p:txBody>
          <a:bodyPr wrap="none">
            <a:spAutoFit/>
          </a:bodyPr>
          <a:lstStyle/>
          <a:p>
            <a:pPr fontAlgn="base">
              <a:spcBef>
                <a:spcPct val="0"/>
              </a:spcBef>
              <a:spcAft>
                <a:spcPct val="0"/>
              </a:spcAft>
              <a:defRPr/>
            </a:pPr>
            <a:r>
              <a:rPr lang="es-ES" sz="1400" dirty="0" err="1" smtClean="0">
                <a:latin typeface="+mj-lt"/>
              </a:rPr>
              <a:t>April</a:t>
            </a:r>
            <a:r>
              <a:rPr lang="es-ES" sz="1400" dirty="0" smtClean="0">
                <a:latin typeface="+mj-lt"/>
              </a:rPr>
              <a:t> 15</a:t>
            </a:r>
            <a:r>
              <a:rPr lang="es-ES" sz="1400" baseline="30000" dirty="0" smtClean="0">
                <a:latin typeface="+mj-lt"/>
              </a:rPr>
              <a:t>th</a:t>
            </a:r>
            <a:r>
              <a:rPr lang="es-ES" sz="1400" dirty="0" smtClean="0">
                <a:latin typeface="+mj-lt"/>
              </a:rPr>
              <a:t>-18</a:t>
            </a:r>
            <a:r>
              <a:rPr lang="es-ES" sz="1400" baseline="30000" dirty="0" smtClean="0">
                <a:latin typeface="+mj-lt"/>
              </a:rPr>
              <a:t>th</a:t>
            </a:r>
            <a:r>
              <a:rPr lang="es-ES" sz="1400" dirty="0" smtClean="0">
                <a:latin typeface="+mj-lt"/>
              </a:rPr>
              <a:t>, 2024</a:t>
            </a:r>
            <a:endParaRPr lang="en-US" sz="1400" dirty="0">
              <a:latin typeface="+mj-lt"/>
            </a:endParaRPr>
          </a:p>
        </p:txBody>
      </p:sp>
    </p:spTree>
    <p:extLst>
      <p:ext uri="{BB962C8B-B14F-4D97-AF65-F5344CB8AC3E}">
        <p14:creationId xmlns:p14="http://schemas.microsoft.com/office/powerpoint/2010/main" val="59694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a:xfrm>
            <a:off x="825624" y="6555770"/>
            <a:ext cx="5206876" cy="329614"/>
          </a:xfrm>
        </p:spPr>
        <p:txBody>
          <a:bodyPr/>
          <a:lstStyle/>
          <a:p>
            <a:r>
              <a:rPr lang="en-GB" dirty="0" smtClean="0">
                <a:solidFill>
                  <a:prstClr val="white"/>
                </a:solidFill>
              </a:rPr>
              <a:t>M. </a:t>
            </a:r>
            <a:r>
              <a:rPr lang="en-GB" dirty="0">
                <a:solidFill>
                  <a:prstClr val="white"/>
                </a:solidFill>
              </a:rPr>
              <a:t>Pérez, G. D´Ovidio, F. Martín-Fuertes | 15</a:t>
            </a:r>
            <a:r>
              <a:rPr lang="en-GB" baseline="30000" dirty="0">
                <a:solidFill>
                  <a:prstClr val="white"/>
                </a:solidFill>
              </a:rPr>
              <a:t>th</a:t>
            </a:r>
            <a:r>
              <a:rPr lang="en-GB" dirty="0">
                <a:solidFill>
                  <a:prstClr val="white"/>
                </a:solidFill>
              </a:rPr>
              <a:t> EMUG | 15</a:t>
            </a:r>
            <a:r>
              <a:rPr lang="en-GB" baseline="30000" dirty="0">
                <a:solidFill>
                  <a:prstClr val="white"/>
                </a:solidFill>
              </a:rPr>
              <a:t>th</a:t>
            </a:r>
            <a:r>
              <a:rPr lang="en-GB" dirty="0">
                <a:solidFill>
                  <a:prstClr val="white"/>
                </a:solidFill>
              </a:rPr>
              <a:t>-18</a:t>
            </a:r>
            <a:r>
              <a:rPr lang="en-GB" baseline="30000" dirty="0">
                <a:solidFill>
                  <a:prstClr val="white"/>
                </a:solidFill>
              </a:rPr>
              <a:t>th</a:t>
            </a:r>
            <a:r>
              <a:rPr lang="en-GB" dirty="0">
                <a:solidFill>
                  <a:prstClr val="white"/>
                </a:solidFill>
              </a:rPr>
              <a:t> April 2024</a:t>
            </a:r>
          </a:p>
          <a:p>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
        <p:nvSpPr>
          <p:cNvPr id="6" name="CuadroTexto 5"/>
          <p:cNvSpPr txBox="1"/>
          <p:nvPr/>
        </p:nvSpPr>
        <p:spPr>
          <a:xfrm>
            <a:off x="260059" y="786503"/>
            <a:ext cx="6342077" cy="5452775"/>
          </a:xfrm>
          <a:prstGeom prst="rect">
            <a:avLst/>
          </a:prstGeom>
          <a:noFill/>
        </p:spPr>
        <p:txBody>
          <a:bodyPr wrap="square" rtlCol="0">
            <a:spAutoFit/>
          </a:bodyPr>
          <a:lstStyle/>
          <a:p>
            <a:pPr algn="just">
              <a:lnSpc>
                <a:spcPts val="2200"/>
              </a:lnSpc>
            </a:pPr>
            <a:r>
              <a:rPr lang="en-GB" sz="2000" b="1" dirty="0"/>
              <a:t>HTC correlation for liquid metals in natural convection:</a:t>
            </a:r>
          </a:p>
          <a:p>
            <a:pPr algn="just">
              <a:lnSpc>
                <a:spcPts val="2200"/>
              </a:lnSpc>
            </a:pPr>
            <a:endParaRPr lang="en-GB" sz="1400" b="1" dirty="0"/>
          </a:p>
          <a:p>
            <a:pPr marL="285750" indent="-285750" algn="just">
              <a:lnSpc>
                <a:spcPts val="2200"/>
              </a:lnSpc>
              <a:buFont typeface="Wingdings" panose="05000000000000000000" pitchFamily="2" charset="2"/>
              <a:buChar char="Ø"/>
            </a:pPr>
            <a:r>
              <a:rPr lang="en-GB" sz="1600" b="1" dirty="0" smtClean="0"/>
              <a:t>Purpose of the study </a:t>
            </a:r>
            <a:r>
              <a:rPr lang="en-GB" sz="1600" b="1" dirty="0" smtClean="0">
                <a:sym typeface="Wingdings" panose="05000000000000000000" pitchFamily="2" charset="2"/>
              </a:rPr>
              <a:t> Identify the correlation used by MELCOR for fusion to calculate the HTC for liquid metals.</a:t>
            </a:r>
          </a:p>
          <a:p>
            <a:pPr marL="285750" indent="-285750" algn="just">
              <a:lnSpc>
                <a:spcPts val="2200"/>
              </a:lnSpc>
              <a:buFont typeface="Wingdings" panose="05000000000000000000" pitchFamily="2" charset="2"/>
              <a:buChar char="Ø"/>
            </a:pPr>
            <a:endParaRPr lang="en-GB" sz="1600" b="1" dirty="0" smtClean="0">
              <a:sym typeface="Wingdings" panose="05000000000000000000" pitchFamily="2" charset="2"/>
            </a:endParaRPr>
          </a:p>
          <a:p>
            <a:pPr marL="285750" indent="-285750" algn="just">
              <a:lnSpc>
                <a:spcPts val="2200"/>
              </a:lnSpc>
              <a:buFont typeface="Wingdings" panose="05000000000000000000" pitchFamily="2" charset="2"/>
              <a:buChar char="Ø"/>
            </a:pPr>
            <a:r>
              <a:rPr lang="en-GB" sz="1600" dirty="0" smtClean="0">
                <a:sym typeface="Wingdings" panose="05000000000000000000" pitchFamily="2" charset="2"/>
              </a:rPr>
              <a:t>Preliminary study of the flow regime calculated by MELCOR &amp; the criteria used  Laminar natural convection (as a result of spilled liquid velocity/break size).</a:t>
            </a:r>
          </a:p>
          <a:p>
            <a:pPr marL="285750" indent="-285750" algn="just">
              <a:lnSpc>
                <a:spcPts val="2200"/>
              </a:lnSpc>
              <a:buFont typeface="Wingdings" panose="05000000000000000000" pitchFamily="2" charset="2"/>
              <a:buChar char="Ø"/>
            </a:pPr>
            <a:endParaRPr lang="en-GB" sz="1600" dirty="0" smtClean="0">
              <a:sym typeface="Wingdings" panose="05000000000000000000" pitchFamily="2" charset="2"/>
            </a:endParaRPr>
          </a:p>
          <a:p>
            <a:pPr marL="285750" indent="-285750" algn="just">
              <a:lnSpc>
                <a:spcPts val="2200"/>
              </a:lnSpc>
              <a:buFont typeface="Wingdings" panose="05000000000000000000" pitchFamily="2" charset="2"/>
              <a:buChar char="Ø"/>
            </a:pPr>
            <a:r>
              <a:rPr lang="en-GB" sz="1600" dirty="0" smtClean="0">
                <a:sym typeface="Wingdings" panose="05000000000000000000" pitchFamily="2" charset="2"/>
              </a:rPr>
              <a:t>Identification of several correlations for liquid metals available in the literature, including the one used by MELCOR-fission (v.1.8.6) in the MELCOR manuals, and those used in previous work analysing the same problem  Comparison of all correlations identified with MELCOR.</a:t>
            </a:r>
          </a:p>
          <a:p>
            <a:pPr marL="285750" indent="-285750" algn="just">
              <a:lnSpc>
                <a:spcPts val="2200"/>
              </a:lnSpc>
              <a:buFont typeface="Wingdings" panose="05000000000000000000" pitchFamily="2" charset="2"/>
              <a:buChar char="Ø"/>
            </a:pPr>
            <a:endParaRPr lang="en-GB" sz="1600" dirty="0" smtClean="0">
              <a:sym typeface="Wingdings" panose="05000000000000000000" pitchFamily="2" charset="2"/>
            </a:endParaRPr>
          </a:p>
          <a:p>
            <a:pPr marL="285750" indent="-285750" algn="just">
              <a:lnSpc>
                <a:spcPts val="2200"/>
              </a:lnSpc>
              <a:buFont typeface="Wingdings" panose="05000000000000000000" pitchFamily="2" charset="2"/>
              <a:buChar char="Ø"/>
            </a:pPr>
            <a:r>
              <a:rPr lang="en-US" sz="1600" b="1" dirty="0" smtClean="0">
                <a:solidFill>
                  <a:srgbClr val="000000"/>
                </a:solidFill>
              </a:rPr>
              <a:t>MELCOR-fusion version uses Seban &amp; Shimazaki correlation for HTC calculation (not reported in manuals!) </a:t>
            </a:r>
            <a:r>
              <a:rPr lang="en-US" sz="1600" b="1" dirty="0" smtClean="0">
                <a:solidFill>
                  <a:srgbClr val="000000"/>
                </a:solidFill>
                <a:sym typeface="Wingdings" panose="05000000000000000000" pitchFamily="2" charset="2"/>
              </a:rPr>
              <a:t> </a:t>
            </a:r>
            <a:r>
              <a:rPr lang="es-ES" sz="1600" b="1" dirty="0" smtClean="0"/>
              <a:t>S&amp;S </a:t>
            </a:r>
            <a:r>
              <a:rPr lang="es-ES" sz="1600" b="1" dirty="0" err="1" smtClean="0"/>
              <a:t>gives</a:t>
            </a:r>
            <a:r>
              <a:rPr lang="es-ES" sz="1600" b="1" dirty="0" smtClean="0"/>
              <a:t> a HTC factor of  4 </a:t>
            </a:r>
            <a:r>
              <a:rPr lang="es-ES" sz="1600" b="1" dirty="0" err="1" smtClean="0"/>
              <a:t>higher</a:t>
            </a:r>
            <a:r>
              <a:rPr lang="es-ES" sz="1600" b="1" dirty="0" smtClean="0"/>
              <a:t> </a:t>
            </a:r>
            <a:r>
              <a:rPr lang="es-ES" sz="1600" b="1" dirty="0" err="1" smtClean="0"/>
              <a:t>than</a:t>
            </a:r>
            <a:r>
              <a:rPr lang="es-ES" sz="1600" b="1" dirty="0" smtClean="0"/>
              <a:t> other correlations </a:t>
            </a:r>
            <a:r>
              <a:rPr lang="es-ES" sz="1600" dirty="0" smtClean="0"/>
              <a:t>(</a:t>
            </a:r>
            <a:r>
              <a:rPr lang="es-ES" sz="1600" dirty="0" err="1" smtClean="0"/>
              <a:t>C&amp;Ch</a:t>
            </a:r>
            <a:r>
              <a:rPr lang="es-ES" sz="1600" dirty="0" smtClean="0"/>
              <a:t>, </a:t>
            </a:r>
            <a:r>
              <a:rPr lang="es-ES" sz="1600" dirty="0" err="1" smtClean="0"/>
              <a:t>Fujii</a:t>
            </a:r>
            <a:r>
              <a:rPr lang="es-ES" sz="1600" dirty="0" smtClean="0"/>
              <a:t>…), </a:t>
            </a:r>
            <a:r>
              <a:rPr lang="es-ES" sz="1600" b="1" dirty="0" smtClean="0"/>
              <a:t>for natural convection, laminar </a:t>
            </a:r>
            <a:r>
              <a:rPr lang="es-ES" sz="1600" b="1" dirty="0" err="1" smtClean="0"/>
              <a:t>regime</a:t>
            </a:r>
            <a:r>
              <a:rPr lang="es-ES" sz="1600" b="1" dirty="0" smtClean="0"/>
              <a:t>.</a:t>
            </a:r>
            <a:endParaRPr lang="en-US" sz="1600" b="1" dirty="0" smtClean="0">
              <a:solidFill>
                <a:srgbClr val="000000"/>
              </a:solidFill>
            </a:endParaRPr>
          </a:p>
          <a:p>
            <a:pPr marL="285750" indent="-285750" algn="just">
              <a:lnSpc>
                <a:spcPts val="2200"/>
              </a:lnSpc>
              <a:buFont typeface="Wingdings" panose="05000000000000000000" pitchFamily="2" charset="2"/>
              <a:buChar char="Ø"/>
            </a:pPr>
            <a:endParaRPr lang="en-GB" sz="1600" dirty="0" smtClean="0">
              <a:sym typeface="Wingdings" panose="05000000000000000000" pitchFamily="2" charset="2"/>
            </a:endParaRPr>
          </a:p>
        </p:txBody>
      </p:sp>
      <p:sp>
        <p:nvSpPr>
          <p:cNvPr id="8" name="Rectángulo 7"/>
          <p:cNvSpPr/>
          <p:nvPr/>
        </p:nvSpPr>
        <p:spPr>
          <a:xfrm>
            <a:off x="7045084" y="41945"/>
            <a:ext cx="4748005" cy="246221"/>
          </a:xfrm>
          <a:prstGeom prst="rect">
            <a:avLst/>
          </a:prstGeom>
        </p:spPr>
        <p:txBody>
          <a:bodyPr wrap="square">
            <a:spAutoFit/>
          </a:bodyPr>
          <a:lstStyle/>
          <a:p>
            <a:pPr algn="ctr">
              <a:spcAft>
                <a:spcPts val="1000"/>
              </a:spcAft>
            </a:pPr>
            <a:r>
              <a:rPr lang="en-GB" sz="1000" b="1" u="sng" dirty="0" smtClean="0">
                <a:ea typeface="Calibri" panose="020F0502020204030204" pitchFamily="34" charset="0"/>
                <a:cs typeface="Times New Roman" panose="02020603050405020304" pitchFamily="18" charset="0"/>
              </a:rPr>
              <a:t>Table 2</a:t>
            </a:r>
            <a:r>
              <a:rPr lang="en-GB" sz="1000" b="1" dirty="0" smtClean="0">
                <a:ea typeface="Calibri" panose="020F0502020204030204" pitchFamily="34" charset="0"/>
                <a:cs typeface="Times New Roman" panose="02020603050405020304" pitchFamily="18" charset="0"/>
              </a:rPr>
              <a:t>: List of correlations analysed with MELCOR</a:t>
            </a:r>
            <a:endParaRPr lang="es-ES" sz="1000" b="1" dirty="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3669" t="5419" r="3032" b="3912"/>
          <a:stretch/>
        </p:blipFill>
        <p:spPr>
          <a:xfrm>
            <a:off x="7209985" y="3166911"/>
            <a:ext cx="4418202" cy="3317778"/>
          </a:xfrm>
          <a:prstGeom prst="rect">
            <a:avLst/>
          </a:prstGeom>
        </p:spPr>
      </p:pic>
      <mc:AlternateContent xmlns:mc="http://schemas.openxmlformats.org/markup-compatibility/2006" xmlns:a14="http://schemas.microsoft.com/office/drawing/2010/main">
        <mc:Choice Requires="a14">
          <p:graphicFrame>
            <p:nvGraphicFramePr>
              <p:cNvPr id="10" name="Tabla 9"/>
              <p:cNvGraphicFramePr>
                <a:graphicFrameLocks noGrp="1"/>
              </p:cNvGraphicFramePr>
              <p:nvPr>
                <p:extLst>
                  <p:ext uri="{D42A27DB-BD31-4B8C-83A1-F6EECF244321}">
                    <p14:modId xmlns:p14="http://schemas.microsoft.com/office/powerpoint/2010/main" val="3477561556"/>
                  </p:ext>
                </p:extLst>
              </p:nvPr>
            </p:nvGraphicFramePr>
            <p:xfrm>
              <a:off x="6979020" y="280788"/>
              <a:ext cx="4880133" cy="2791906"/>
            </p:xfrm>
            <a:graphic>
              <a:graphicData uri="http://schemas.openxmlformats.org/drawingml/2006/table">
                <a:tbl>
                  <a:tblPr firstRow="1" bandRow="1">
                    <a:tableStyleId>{5C22544A-7EE6-4342-B048-85BDC9FD1C3A}</a:tableStyleId>
                  </a:tblPr>
                  <a:tblGrid>
                    <a:gridCol w="1566481">
                      <a:extLst>
                        <a:ext uri="{9D8B030D-6E8A-4147-A177-3AD203B41FA5}">
                          <a16:colId xmlns:a16="http://schemas.microsoft.com/office/drawing/2014/main" val="231192334"/>
                        </a:ext>
                      </a:extLst>
                    </a:gridCol>
                    <a:gridCol w="2416029">
                      <a:extLst>
                        <a:ext uri="{9D8B030D-6E8A-4147-A177-3AD203B41FA5}">
                          <a16:colId xmlns:a16="http://schemas.microsoft.com/office/drawing/2014/main" val="2810531444"/>
                        </a:ext>
                      </a:extLst>
                    </a:gridCol>
                    <a:gridCol w="897623">
                      <a:extLst>
                        <a:ext uri="{9D8B030D-6E8A-4147-A177-3AD203B41FA5}">
                          <a16:colId xmlns:a16="http://schemas.microsoft.com/office/drawing/2014/main" val="1126654155"/>
                        </a:ext>
                      </a:extLst>
                    </a:gridCol>
                  </a:tblGrid>
                  <a:tr h="0">
                    <a:tc>
                      <a:txBody>
                        <a:bodyPr/>
                        <a:lstStyle/>
                        <a:p>
                          <a:pPr algn="ctr"/>
                          <a:r>
                            <a:rPr lang="es-ES" sz="1050" dirty="0" err="1" smtClean="0"/>
                            <a:t>Author</a:t>
                          </a:r>
                          <a:r>
                            <a:rPr lang="es-ES" sz="1050" dirty="0" smtClean="0"/>
                            <a:t>(s)</a:t>
                          </a:r>
                          <a:endParaRPr lang="es-ES" sz="1050" dirty="0">
                            <a:latin typeface="+mj-lt"/>
                          </a:endParaRPr>
                        </a:p>
                      </a:txBody>
                      <a:tcPr anchor="ctr"/>
                    </a:tc>
                    <a:tc>
                      <a:txBody>
                        <a:bodyPr/>
                        <a:lstStyle/>
                        <a:p>
                          <a:pPr algn="ctr"/>
                          <a:r>
                            <a:rPr lang="es-ES" sz="1050" dirty="0" smtClean="0"/>
                            <a:t>Correlation</a:t>
                          </a:r>
                          <a:endParaRPr lang="es-ES" sz="1050" dirty="0">
                            <a:latin typeface="+mj-lt"/>
                          </a:endParaRPr>
                        </a:p>
                      </a:txBody>
                      <a:tcPr anchor="ctr"/>
                    </a:tc>
                    <a:tc>
                      <a:txBody>
                        <a:bodyPr/>
                        <a:lstStyle/>
                        <a:p>
                          <a:pPr algn="ctr"/>
                          <a:r>
                            <a:rPr lang="es-ES" sz="1050" dirty="0" err="1" smtClean="0"/>
                            <a:t>Refs</a:t>
                          </a:r>
                          <a:r>
                            <a:rPr lang="es-ES" sz="1050" dirty="0" smtClean="0"/>
                            <a:t>.</a:t>
                          </a:r>
                          <a:endParaRPr lang="es-ES" sz="1050" dirty="0">
                            <a:latin typeface="+mj-lt"/>
                          </a:endParaRPr>
                        </a:p>
                      </a:txBody>
                      <a:tcPr anchor="ctr"/>
                    </a:tc>
                    <a:extLst>
                      <a:ext uri="{0D108BD9-81ED-4DB2-BD59-A6C34878D82A}">
                        <a16:rowId xmlns:a16="http://schemas.microsoft.com/office/drawing/2014/main" val="1823681176"/>
                      </a:ext>
                    </a:extLst>
                  </a:tr>
                  <a:tr h="0">
                    <a:tc>
                      <a:txBody>
                        <a:bodyPr/>
                        <a:lstStyle/>
                        <a:p>
                          <a:pPr algn="l"/>
                          <a:r>
                            <a:rPr lang="es-ES" sz="1050" dirty="0" smtClean="0"/>
                            <a:t>MELCOR-</a:t>
                          </a:r>
                          <a:r>
                            <a:rPr lang="es-ES" sz="1050" dirty="0" err="1" smtClean="0"/>
                            <a:t>fission</a:t>
                          </a:r>
                          <a:r>
                            <a:rPr lang="es-ES" sz="1050" dirty="0" smtClean="0"/>
                            <a:t> default</a:t>
                          </a:r>
                          <a:endParaRPr lang="es-ES" sz="1050" dirty="0">
                            <a:latin typeface="+mj-lt"/>
                          </a:endParaRPr>
                        </a:p>
                      </a:txBody>
                      <a:tcPr anchor="ctr"/>
                    </a:tc>
                    <a:tc>
                      <a:txBody>
                        <a:bodyPr/>
                        <a:lstStyle/>
                        <a:p>
                          <a:pPr algn="l"/>
                          <a14:m>
                            <m:oMathPara xmlns:m="http://schemas.openxmlformats.org/officeDocument/2006/math">
                              <m:oMathParaPr>
                                <m:jc m:val="centerGroup"/>
                              </m:oMathParaPr>
                              <m:oMath xmlns:m="http://schemas.openxmlformats.org/officeDocument/2006/math">
                                <m:r>
                                  <a:rPr lang="es-ES" sz="1050" smtClean="0">
                                    <a:latin typeface="Cambria Math" panose="02040503050406030204" pitchFamily="18" charset="0"/>
                                  </a:rPr>
                                  <m:t>𝑵𝒖</m:t>
                                </m:r>
                                <m:r>
                                  <a:rPr lang="es-ES" sz="1050" smtClean="0">
                                    <a:latin typeface="Cambria Math" panose="02040503050406030204" pitchFamily="18" charset="0"/>
                                  </a:rPr>
                                  <m:t>=</m:t>
                                </m:r>
                                <m:r>
                                  <a:rPr lang="es-ES" sz="1050" smtClean="0">
                                    <a:latin typeface="Cambria Math" panose="02040503050406030204" pitchFamily="18" charset="0"/>
                                  </a:rPr>
                                  <m:t>𝟎</m:t>
                                </m:r>
                                <m:r>
                                  <a:rPr lang="es-ES" sz="1050" smtClean="0">
                                    <a:latin typeface="Cambria Math" panose="02040503050406030204" pitchFamily="18" charset="0"/>
                                  </a:rPr>
                                  <m:t>.</m:t>
                                </m:r>
                                <m:r>
                                  <a:rPr lang="es-ES" sz="1050" smtClean="0">
                                    <a:latin typeface="Cambria Math" panose="02040503050406030204" pitchFamily="18" charset="0"/>
                                  </a:rPr>
                                  <m:t>𝟓𝟗</m:t>
                                </m:r>
                                <m:r>
                                  <a:rPr lang="es-ES" sz="1050" smtClean="0">
                                    <a:latin typeface="Cambria Math" panose="02040503050406030204" pitchFamily="18" charset="0"/>
                                  </a:rPr>
                                  <m:t>·</m:t>
                                </m:r>
                                <m:sSup>
                                  <m:sSupPr>
                                    <m:ctrlPr>
                                      <a:rPr lang="es-ES" sz="1050" i="1">
                                        <a:latin typeface="Cambria Math" panose="02040503050406030204" pitchFamily="18" charset="0"/>
                                      </a:rPr>
                                    </m:ctrlPr>
                                  </m:sSupPr>
                                  <m:e>
                                    <m:r>
                                      <a:rPr lang="es-ES" sz="1050">
                                        <a:latin typeface="Cambria Math" panose="02040503050406030204" pitchFamily="18" charset="0"/>
                                      </a:rPr>
                                      <m:t>𝑹𝒂</m:t>
                                    </m:r>
                                  </m:e>
                                  <m:sup>
                                    <m:r>
                                      <a:rPr lang="es-ES" sz="1050" smtClean="0">
                                        <a:latin typeface="Cambria Math" panose="02040503050406030204" pitchFamily="18" charset="0"/>
                                      </a:rPr>
                                      <m:t>𝟎</m:t>
                                    </m:r>
                                    <m:r>
                                      <a:rPr lang="es-ES" sz="1050" smtClean="0">
                                        <a:latin typeface="Cambria Math" panose="02040503050406030204" pitchFamily="18" charset="0"/>
                                      </a:rPr>
                                      <m:t>.</m:t>
                                    </m:r>
                                    <m:r>
                                      <a:rPr lang="es-ES" sz="1050" smtClean="0">
                                        <a:latin typeface="Cambria Math" panose="02040503050406030204" pitchFamily="18" charset="0"/>
                                      </a:rPr>
                                      <m:t>𝟐𝟓</m:t>
                                    </m:r>
                                  </m:sup>
                                </m:sSup>
                              </m:oMath>
                            </m:oMathPara>
                          </a14:m>
                          <a:endParaRPr lang="es-ES" sz="1050" dirty="0">
                            <a:latin typeface="+mj-lt"/>
                          </a:endParaRPr>
                        </a:p>
                      </a:txBody>
                      <a:tcPr anchor="ctr"/>
                    </a:tc>
                    <a:tc>
                      <a:txBody>
                        <a:bodyPr/>
                        <a:lstStyle/>
                        <a:p>
                          <a:pPr algn="l"/>
                          <a:r>
                            <a:rPr lang="es-ES" sz="1050" dirty="0" smtClean="0"/>
                            <a:t>[6]</a:t>
                          </a:r>
                          <a:endParaRPr lang="es-ES" sz="1050" dirty="0">
                            <a:latin typeface="+mj-lt"/>
                          </a:endParaRPr>
                        </a:p>
                      </a:txBody>
                      <a:tcPr anchor="ctr"/>
                    </a:tc>
                    <a:extLst>
                      <a:ext uri="{0D108BD9-81ED-4DB2-BD59-A6C34878D82A}">
                        <a16:rowId xmlns:a16="http://schemas.microsoft.com/office/drawing/2014/main" val="1595394034"/>
                      </a:ext>
                    </a:extLst>
                  </a:tr>
                  <a:tr h="0">
                    <a:tc>
                      <a:txBody>
                        <a:bodyPr/>
                        <a:lstStyle/>
                        <a:p>
                          <a:pPr algn="l"/>
                          <a:r>
                            <a:rPr lang="es-ES" sz="1050" dirty="0" err="1" smtClean="0"/>
                            <a:t>Incropera</a:t>
                          </a:r>
                          <a:endParaRPr lang="es-ES" sz="1050" dirty="0">
                            <a:latin typeface="+mj-lt"/>
                          </a:endParaRPr>
                        </a:p>
                      </a:txBody>
                      <a:tcPr anchor="ctr"/>
                    </a:tc>
                    <a:tc>
                      <a:txBody>
                        <a:bodyPr/>
                        <a:lstStyle/>
                        <a:p>
                          <a:pPr algn="l"/>
                          <a14:m>
                            <m:oMathPara xmlns:m="http://schemas.openxmlformats.org/officeDocument/2006/math">
                              <m:oMathParaPr>
                                <m:jc m:val="centerGroup"/>
                              </m:oMathParaPr>
                              <m:oMath xmlns:m="http://schemas.openxmlformats.org/officeDocument/2006/math">
                                <m:acc>
                                  <m:accPr>
                                    <m:chr m:val="̅"/>
                                    <m:ctrlPr>
                                      <a:rPr lang="es-ES" sz="1050" i="1" smtClean="0">
                                        <a:latin typeface="Cambria Math" panose="02040503050406030204" pitchFamily="18" charset="0"/>
                                      </a:rPr>
                                    </m:ctrlPr>
                                  </m:accPr>
                                  <m:e>
                                    <m:sSub>
                                      <m:sSubPr>
                                        <m:ctrlPr>
                                          <a:rPr lang="es-ES" sz="1050" i="1">
                                            <a:latin typeface="Cambria Math" panose="02040503050406030204" pitchFamily="18" charset="0"/>
                                          </a:rPr>
                                        </m:ctrlPr>
                                      </m:sSubPr>
                                      <m:e>
                                        <m:r>
                                          <a:rPr lang="es-ES" sz="1050">
                                            <a:latin typeface="Cambria Math" panose="02040503050406030204" pitchFamily="18" charset="0"/>
                                          </a:rPr>
                                          <m:t>𝑵𝒖</m:t>
                                        </m:r>
                                      </m:e>
                                      <m:sub>
                                        <m:r>
                                          <a:rPr lang="es-ES" sz="1050">
                                            <a:latin typeface="Cambria Math" panose="02040503050406030204" pitchFamily="18" charset="0"/>
                                          </a:rPr>
                                          <m:t>𝑳</m:t>
                                        </m:r>
                                      </m:sub>
                                    </m:sSub>
                                  </m:e>
                                </m:acc>
                                <m:r>
                                  <a:rPr lang="es-ES" sz="1050">
                                    <a:latin typeface="Cambria Math" panose="02040503050406030204" pitchFamily="18" charset="0"/>
                                  </a:rPr>
                                  <m:t>=</m:t>
                                </m:r>
                                <m:r>
                                  <a:rPr lang="es-ES" sz="1050">
                                    <a:latin typeface="Cambria Math" panose="02040503050406030204" pitchFamily="18" charset="0"/>
                                  </a:rPr>
                                  <m:t>𝟎</m:t>
                                </m:r>
                                <m:r>
                                  <a:rPr lang="es-ES" sz="1050">
                                    <a:latin typeface="Cambria Math" panose="02040503050406030204" pitchFamily="18" charset="0"/>
                                  </a:rPr>
                                  <m:t>.</m:t>
                                </m:r>
                                <m:r>
                                  <a:rPr lang="es-ES" sz="1050">
                                    <a:latin typeface="Cambria Math" panose="02040503050406030204" pitchFamily="18" charset="0"/>
                                  </a:rPr>
                                  <m:t>𝟓𝟒</m:t>
                                </m:r>
                                <m:r>
                                  <a:rPr lang="es-ES" sz="1050">
                                    <a:latin typeface="Cambria Math" panose="02040503050406030204" pitchFamily="18" charset="0"/>
                                  </a:rPr>
                                  <m:t>·</m:t>
                                </m:r>
                                <m:sSubSup>
                                  <m:sSubSupPr>
                                    <m:ctrlPr>
                                      <a:rPr lang="es-ES" sz="1050" i="1">
                                        <a:latin typeface="Cambria Math" panose="02040503050406030204" pitchFamily="18" charset="0"/>
                                      </a:rPr>
                                    </m:ctrlPr>
                                  </m:sSubSupPr>
                                  <m:e>
                                    <m:r>
                                      <a:rPr lang="es-ES" sz="1050">
                                        <a:latin typeface="Cambria Math" panose="02040503050406030204" pitchFamily="18" charset="0"/>
                                      </a:rPr>
                                      <m:t>𝑹𝒂</m:t>
                                    </m:r>
                                  </m:e>
                                  <m:sub>
                                    <m:r>
                                      <a:rPr lang="es-ES" sz="1050">
                                        <a:latin typeface="Cambria Math" panose="02040503050406030204" pitchFamily="18" charset="0"/>
                                      </a:rPr>
                                      <m:t>𝑳</m:t>
                                    </m:r>
                                  </m:sub>
                                  <m:sup>
                                    <m:r>
                                      <a:rPr lang="es-ES" sz="1050">
                                        <a:latin typeface="Cambria Math" panose="02040503050406030204" pitchFamily="18" charset="0"/>
                                      </a:rPr>
                                      <m:t>𝟏</m:t>
                                    </m:r>
                                    <m:r>
                                      <a:rPr lang="es-ES" sz="1050">
                                        <a:latin typeface="Cambria Math" panose="02040503050406030204" pitchFamily="18" charset="0"/>
                                      </a:rPr>
                                      <m:t>/</m:t>
                                    </m:r>
                                    <m:r>
                                      <a:rPr lang="es-ES" sz="1050">
                                        <a:latin typeface="Cambria Math" panose="02040503050406030204" pitchFamily="18" charset="0"/>
                                      </a:rPr>
                                      <m:t>𝟒</m:t>
                                    </m:r>
                                  </m:sup>
                                </m:sSubSup>
                              </m:oMath>
                            </m:oMathPara>
                          </a14:m>
                          <a:endParaRPr lang="es-ES" sz="1050" dirty="0">
                            <a:latin typeface="+mj-lt"/>
                          </a:endParaRPr>
                        </a:p>
                      </a:txBody>
                      <a:tcPr anchor="ctr"/>
                    </a:tc>
                    <a:tc>
                      <a:txBody>
                        <a:bodyPr/>
                        <a:lstStyle/>
                        <a:p>
                          <a:pPr algn="l"/>
                          <a:r>
                            <a:rPr lang="es-ES" sz="1050" dirty="0" smtClean="0"/>
                            <a:t>[7]</a:t>
                          </a:r>
                          <a:endParaRPr lang="es-ES" sz="1050" dirty="0">
                            <a:latin typeface="+mj-lt"/>
                          </a:endParaRPr>
                        </a:p>
                      </a:txBody>
                      <a:tcPr anchor="ctr"/>
                    </a:tc>
                    <a:extLst>
                      <a:ext uri="{0D108BD9-81ED-4DB2-BD59-A6C34878D82A}">
                        <a16:rowId xmlns:a16="http://schemas.microsoft.com/office/drawing/2014/main" val="2684030292"/>
                      </a:ext>
                    </a:extLst>
                  </a:tr>
                  <a:tr h="0">
                    <a:tc>
                      <a:txBody>
                        <a:bodyPr/>
                        <a:lstStyle/>
                        <a:p>
                          <a:pPr algn="l"/>
                          <a:r>
                            <a:rPr lang="es-ES" sz="1050" dirty="0" smtClean="0"/>
                            <a:t>Clifton &amp; Chapman</a:t>
                          </a:r>
                          <a:endParaRPr lang="es-ES" sz="1050" dirty="0">
                            <a:latin typeface="+mj-lt"/>
                          </a:endParaRPr>
                        </a:p>
                      </a:txBody>
                      <a:tcPr anchor="ctr"/>
                    </a:tc>
                    <a:tc>
                      <a:txBody>
                        <a:bodyPr/>
                        <a:lstStyle/>
                        <a:p>
                          <a:pPr algn="l"/>
                          <a14:m>
                            <m:oMathPara xmlns:m="http://schemas.openxmlformats.org/officeDocument/2006/math">
                              <m:oMathParaPr>
                                <m:jc m:val="centerGroup"/>
                              </m:oMathParaPr>
                              <m:oMath xmlns:m="http://schemas.openxmlformats.org/officeDocument/2006/math">
                                <m:acc>
                                  <m:accPr>
                                    <m:chr m:val="̅"/>
                                    <m:ctrlPr>
                                      <a:rPr lang="es-ES" sz="1050" i="1" smtClean="0">
                                        <a:latin typeface="Cambria Math" panose="02040503050406030204" pitchFamily="18" charset="0"/>
                                      </a:rPr>
                                    </m:ctrlPr>
                                  </m:accPr>
                                  <m:e>
                                    <m:r>
                                      <a:rPr lang="es-ES" sz="1050">
                                        <a:latin typeface="Cambria Math" panose="02040503050406030204" pitchFamily="18" charset="0"/>
                                      </a:rPr>
                                      <m:t>𝑵𝒖</m:t>
                                    </m:r>
                                  </m:e>
                                </m:acc>
                                <m:r>
                                  <a:rPr lang="es-ES" sz="1050">
                                    <a:latin typeface="Cambria Math" panose="02040503050406030204" pitchFamily="18" charset="0"/>
                                  </a:rPr>
                                  <m:t>=</m:t>
                                </m:r>
                                <m:r>
                                  <a:rPr lang="es-ES" sz="1050">
                                    <a:latin typeface="Cambria Math" panose="02040503050406030204" pitchFamily="18" charset="0"/>
                                  </a:rPr>
                                  <m:t>𝟎</m:t>
                                </m:r>
                                <m:r>
                                  <a:rPr lang="es-ES" sz="1050">
                                    <a:latin typeface="Cambria Math" panose="02040503050406030204" pitchFamily="18" charset="0"/>
                                  </a:rPr>
                                  <m:t>.</m:t>
                                </m:r>
                                <m:r>
                                  <a:rPr lang="es-ES" sz="1050">
                                    <a:latin typeface="Cambria Math" panose="02040503050406030204" pitchFamily="18" charset="0"/>
                                  </a:rPr>
                                  <m:t>𝟓𝟐𝟏𝟐</m:t>
                                </m:r>
                                <m:r>
                                  <a:rPr lang="es-ES" sz="1050">
                                    <a:latin typeface="Cambria Math" panose="02040503050406030204" pitchFamily="18" charset="0"/>
                                  </a:rPr>
                                  <m:t>·</m:t>
                                </m:r>
                                <m:sSup>
                                  <m:sSupPr>
                                    <m:ctrlPr>
                                      <a:rPr lang="es-ES" sz="1050" i="1">
                                        <a:latin typeface="Cambria Math" panose="02040503050406030204" pitchFamily="18" charset="0"/>
                                      </a:rPr>
                                    </m:ctrlPr>
                                  </m:sSupPr>
                                  <m:e>
                                    <m:d>
                                      <m:dPr>
                                        <m:ctrlPr>
                                          <a:rPr lang="es-ES" sz="1050" i="1">
                                            <a:latin typeface="Cambria Math" panose="02040503050406030204" pitchFamily="18" charset="0"/>
                                          </a:rPr>
                                        </m:ctrlPr>
                                      </m:dPr>
                                      <m:e>
                                        <m:sSub>
                                          <m:sSubPr>
                                            <m:ctrlPr>
                                              <a:rPr lang="es-ES" sz="1050" i="1">
                                                <a:latin typeface="Cambria Math" panose="02040503050406030204" pitchFamily="18" charset="0"/>
                                              </a:rPr>
                                            </m:ctrlPr>
                                          </m:sSubPr>
                                          <m:e>
                                            <m:r>
                                              <a:rPr lang="es-ES" sz="1050">
                                                <a:latin typeface="Cambria Math" panose="02040503050406030204" pitchFamily="18" charset="0"/>
                                              </a:rPr>
                                              <m:t>𝑮𝒓</m:t>
                                            </m:r>
                                          </m:e>
                                          <m:sub>
                                            <m:r>
                                              <a:rPr lang="es-ES" sz="1050">
                                                <a:latin typeface="Cambria Math" panose="02040503050406030204" pitchFamily="18" charset="0"/>
                                              </a:rPr>
                                              <m:t>𝒂</m:t>
                                            </m:r>
                                          </m:sub>
                                        </m:sSub>
                                        <m:r>
                                          <a:rPr lang="es-ES" sz="1050">
                                            <a:latin typeface="Cambria Math" panose="02040503050406030204" pitchFamily="18" charset="0"/>
                                          </a:rPr>
                                          <m:t>·</m:t>
                                        </m:r>
                                        <m:sSup>
                                          <m:sSupPr>
                                            <m:ctrlPr>
                                              <a:rPr lang="es-ES" sz="1050" i="1">
                                                <a:latin typeface="Cambria Math" panose="02040503050406030204" pitchFamily="18" charset="0"/>
                                              </a:rPr>
                                            </m:ctrlPr>
                                          </m:sSupPr>
                                          <m:e>
                                            <m:r>
                                              <a:rPr lang="es-ES" sz="1050">
                                                <a:latin typeface="Cambria Math" panose="02040503050406030204" pitchFamily="18" charset="0"/>
                                              </a:rPr>
                                              <m:t>𝑷𝒓</m:t>
                                            </m:r>
                                          </m:e>
                                          <m:sup>
                                            <m:r>
                                              <a:rPr lang="es-ES" sz="1050">
                                                <a:latin typeface="Cambria Math" panose="02040503050406030204" pitchFamily="18" charset="0"/>
                                              </a:rPr>
                                              <m:t>𝟐</m:t>
                                            </m:r>
                                          </m:sup>
                                        </m:sSup>
                                      </m:e>
                                    </m:d>
                                  </m:e>
                                  <m:sup>
                                    <m:r>
                                      <a:rPr lang="es-ES" sz="1050">
                                        <a:latin typeface="Cambria Math" panose="02040503050406030204" pitchFamily="18" charset="0"/>
                                      </a:rPr>
                                      <m:t>𝟏</m:t>
                                    </m:r>
                                    <m:r>
                                      <a:rPr lang="es-ES" sz="1050">
                                        <a:latin typeface="Cambria Math" panose="02040503050406030204" pitchFamily="18" charset="0"/>
                                      </a:rPr>
                                      <m:t>/</m:t>
                                    </m:r>
                                    <m:r>
                                      <a:rPr lang="es-ES" sz="1050">
                                        <a:latin typeface="Cambria Math" panose="02040503050406030204" pitchFamily="18" charset="0"/>
                                      </a:rPr>
                                      <m:t>𝟓</m:t>
                                    </m:r>
                                  </m:sup>
                                </m:sSup>
                              </m:oMath>
                            </m:oMathPara>
                          </a14:m>
                          <a:endParaRPr lang="es-ES" sz="1050" dirty="0">
                            <a:latin typeface="+mj-lt"/>
                          </a:endParaRPr>
                        </a:p>
                      </a:txBody>
                      <a:tcPr anchor="ctr"/>
                    </a:tc>
                    <a:tc>
                      <a:txBody>
                        <a:bodyPr/>
                        <a:lstStyle/>
                        <a:p>
                          <a:pPr algn="l"/>
                          <a:r>
                            <a:rPr lang="es-ES" sz="1050" dirty="0" smtClean="0"/>
                            <a:t>[8][11][12]</a:t>
                          </a:r>
                          <a:endParaRPr lang="es-ES" sz="1050" dirty="0">
                            <a:latin typeface="+mj-lt"/>
                          </a:endParaRPr>
                        </a:p>
                      </a:txBody>
                      <a:tcPr anchor="ctr"/>
                    </a:tc>
                    <a:extLst>
                      <a:ext uri="{0D108BD9-81ED-4DB2-BD59-A6C34878D82A}">
                        <a16:rowId xmlns:a16="http://schemas.microsoft.com/office/drawing/2014/main" val="1627376303"/>
                      </a:ext>
                    </a:extLst>
                  </a:tr>
                  <a:tr h="0">
                    <a:tc>
                      <a:txBody>
                        <a:bodyPr/>
                        <a:lstStyle/>
                        <a:p>
                          <a:pPr algn="l"/>
                          <a:r>
                            <a:rPr lang="es-ES" sz="1050" dirty="0" err="1" smtClean="0"/>
                            <a:t>Fujii</a:t>
                          </a:r>
                          <a:r>
                            <a:rPr lang="es-ES" sz="1050" dirty="0" smtClean="0"/>
                            <a:t> (I)</a:t>
                          </a:r>
                          <a:endParaRPr lang="es-ES" sz="1050" dirty="0">
                            <a:latin typeface="+mj-lt"/>
                          </a:endParaRPr>
                        </a:p>
                      </a:txBody>
                      <a:tcPr anchor="ctr"/>
                    </a:tc>
                    <a:tc>
                      <a:txBody>
                        <a:bodyPr/>
                        <a:lstStyle/>
                        <a:p>
                          <a:pPr algn="l"/>
                          <a14:m>
                            <m:oMathPara xmlns:m="http://schemas.openxmlformats.org/officeDocument/2006/math">
                              <m:oMathParaPr>
                                <m:jc m:val="centerGroup"/>
                              </m:oMathParaPr>
                              <m:oMath xmlns:m="http://schemas.openxmlformats.org/officeDocument/2006/math">
                                <m:acc>
                                  <m:accPr>
                                    <m:chr m:val="̅"/>
                                    <m:ctrlPr>
                                      <a:rPr lang="es-ES" sz="1050" i="1" smtClean="0">
                                        <a:latin typeface="Cambria Math" panose="02040503050406030204" pitchFamily="18" charset="0"/>
                                      </a:rPr>
                                    </m:ctrlPr>
                                  </m:accPr>
                                  <m:e>
                                    <m:r>
                                      <a:rPr lang="es-ES" sz="1050">
                                        <a:latin typeface="Cambria Math" panose="02040503050406030204" pitchFamily="18" charset="0"/>
                                      </a:rPr>
                                      <m:t>𝑵𝒖</m:t>
                                    </m:r>
                                  </m:e>
                                </m:acc>
                                <m:r>
                                  <a:rPr lang="es-ES" sz="1050">
                                    <a:latin typeface="Cambria Math" panose="02040503050406030204" pitchFamily="18" charset="0"/>
                                  </a:rPr>
                                  <m:t>=</m:t>
                                </m:r>
                                <m:r>
                                  <a:rPr lang="es-ES" sz="1050">
                                    <a:latin typeface="Cambria Math" panose="02040503050406030204" pitchFamily="18" charset="0"/>
                                  </a:rPr>
                                  <m:t>𝟎</m:t>
                                </m:r>
                                <m:r>
                                  <a:rPr lang="es-ES" sz="1050">
                                    <a:latin typeface="Cambria Math" panose="02040503050406030204" pitchFamily="18" charset="0"/>
                                  </a:rPr>
                                  <m:t>.</m:t>
                                </m:r>
                                <m:r>
                                  <a:rPr lang="es-ES" sz="1050">
                                    <a:latin typeface="Cambria Math" panose="02040503050406030204" pitchFamily="18" charset="0"/>
                                  </a:rPr>
                                  <m:t>𝟏𝟖𝟗</m:t>
                                </m:r>
                                <m:r>
                                  <a:rPr lang="es-ES" sz="1050">
                                    <a:latin typeface="Cambria Math" panose="02040503050406030204" pitchFamily="18" charset="0"/>
                                  </a:rPr>
                                  <m:t>·</m:t>
                                </m:r>
                                <m:sSup>
                                  <m:sSupPr>
                                    <m:ctrlPr>
                                      <a:rPr lang="es-ES" sz="1050" i="1">
                                        <a:latin typeface="Cambria Math" panose="02040503050406030204" pitchFamily="18" charset="0"/>
                                      </a:rPr>
                                    </m:ctrlPr>
                                  </m:sSupPr>
                                  <m:e>
                                    <m:d>
                                      <m:dPr>
                                        <m:ctrlPr>
                                          <a:rPr lang="es-ES" sz="1050" i="1">
                                            <a:latin typeface="Cambria Math" panose="02040503050406030204" pitchFamily="18" charset="0"/>
                                          </a:rPr>
                                        </m:ctrlPr>
                                      </m:dPr>
                                      <m:e>
                                        <m:sSubSup>
                                          <m:sSubSupPr>
                                            <m:ctrlPr>
                                              <a:rPr lang="es-ES" sz="1050" i="1">
                                                <a:latin typeface="Cambria Math" panose="02040503050406030204" pitchFamily="18" charset="0"/>
                                              </a:rPr>
                                            </m:ctrlPr>
                                          </m:sSubSupPr>
                                          <m:e>
                                            <m:r>
                                              <a:rPr lang="es-ES" sz="1050">
                                                <a:latin typeface="Cambria Math" panose="02040503050406030204" pitchFamily="18" charset="0"/>
                                              </a:rPr>
                                              <m:t>𝑮𝒓</m:t>
                                            </m:r>
                                          </m:e>
                                          <m:sub>
                                            <m:r>
                                              <a:rPr lang="es-ES" sz="1050">
                                                <a:latin typeface="Cambria Math" panose="02040503050406030204" pitchFamily="18" charset="0"/>
                                              </a:rPr>
                                              <m:t>𝒂</m:t>
                                            </m:r>
                                          </m:sub>
                                          <m:sup>
                                            <m:r>
                                              <a:rPr lang="es-ES" sz="1050">
                                                <a:latin typeface="Cambria Math" panose="02040503050406030204" pitchFamily="18" charset="0"/>
                                              </a:rPr>
                                              <m:t>∗</m:t>
                                            </m:r>
                                          </m:sup>
                                        </m:sSubSup>
                                        <m:r>
                                          <a:rPr lang="es-ES" sz="1050">
                                            <a:latin typeface="Cambria Math" panose="02040503050406030204" pitchFamily="18" charset="0"/>
                                          </a:rPr>
                                          <m:t>·</m:t>
                                        </m:r>
                                        <m:sSup>
                                          <m:sSupPr>
                                            <m:ctrlPr>
                                              <a:rPr lang="es-ES" sz="1050" i="1">
                                                <a:latin typeface="Cambria Math" panose="02040503050406030204" pitchFamily="18" charset="0"/>
                                              </a:rPr>
                                            </m:ctrlPr>
                                          </m:sSupPr>
                                          <m:e>
                                            <m:r>
                                              <a:rPr lang="es-ES" sz="1050">
                                                <a:latin typeface="Cambria Math" panose="02040503050406030204" pitchFamily="18" charset="0"/>
                                              </a:rPr>
                                              <m:t>𝑷𝒓</m:t>
                                            </m:r>
                                          </m:e>
                                          <m:sup>
                                            <m:r>
                                              <a:rPr lang="es-ES" sz="1050">
                                                <a:latin typeface="Cambria Math" panose="02040503050406030204" pitchFamily="18" charset="0"/>
                                              </a:rPr>
                                              <m:t>𝟐</m:t>
                                            </m:r>
                                          </m:sup>
                                        </m:sSup>
                                      </m:e>
                                    </m:d>
                                  </m:e>
                                  <m:sup>
                                    <m:r>
                                      <a:rPr lang="es-ES" sz="1050">
                                        <a:latin typeface="Cambria Math" panose="02040503050406030204" pitchFamily="18" charset="0"/>
                                      </a:rPr>
                                      <m:t>𝟏</m:t>
                                    </m:r>
                                    <m:r>
                                      <a:rPr lang="es-ES" sz="1050">
                                        <a:latin typeface="Cambria Math" panose="02040503050406030204" pitchFamily="18" charset="0"/>
                                      </a:rPr>
                                      <m:t>/</m:t>
                                    </m:r>
                                    <m:r>
                                      <a:rPr lang="es-ES" sz="1050">
                                        <a:latin typeface="Cambria Math" panose="02040503050406030204" pitchFamily="18" charset="0"/>
                                      </a:rPr>
                                      <m:t>𝟓</m:t>
                                    </m:r>
                                  </m:sup>
                                </m:sSup>
                              </m:oMath>
                            </m:oMathPara>
                          </a14:m>
                          <a:endParaRPr lang="es-ES" sz="1050" dirty="0">
                            <a:latin typeface="+mj-lt"/>
                          </a:endParaRPr>
                        </a:p>
                      </a:txBody>
                      <a:tcPr anchor="ctr"/>
                    </a:tc>
                    <a:tc>
                      <a:txBody>
                        <a:bodyPr/>
                        <a:lstStyle/>
                        <a:p>
                          <a:pPr algn="l"/>
                          <a:r>
                            <a:rPr lang="es-ES" sz="1050" dirty="0" smtClean="0"/>
                            <a:t>[9][11][12]</a:t>
                          </a:r>
                          <a:endParaRPr lang="es-ES" sz="1050" dirty="0">
                            <a:latin typeface="+mj-lt"/>
                          </a:endParaRPr>
                        </a:p>
                      </a:txBody>
                      <a:tcPr anchor="ctr"/>
                    </a:tc>
                    <a:extLst>
                      <a:ext uri="{0D108BD9-81ED-4DB2-BD59-A6C34878D82A}">
                        <a16:rowId xmlns:a16="http://schemas.microsoft.com/office/drawing/2014/main" val="3938722868"/>
                      </a:ext>
                    </a:extLst>
                  </a:tr>
                  <a:tr h="0">
                    <a:tc>
                      <a:txBody>
                        <a:bodyPr/>
                        <a:lstStyle/>
                        <a:p>
                          <a:pPr algn="l"/>
                          <a:r>
                            <a:rPr lang="es-ES" sz="1050" dirty="0" err="1" smtClean="0"/>
                            <a:t>Fujii</a:t>
                          </a:r>
                          <a:r>
                            <a:rPr lang="es-ES" sz="1050" dirty="0" smtClean="0"/>
                            <a:t> (II)</a:t>
                          </a:r>
                          <a:endParaRPr lang="es-ES" sz="1050" dirty="0">
                            <a:latin typeface="+mj-lt"/>
                          </a:endParaRPr>
                        </a:p>
                      </a:txBody>
                      <a:tcPr anchor="ctr"/>
                    </a:tc>
                    <a:tc>
                      <a:txBody>
                        <a:bodyPr/>
                        <a:lstStyle/>
                        <a:p>
                          <a:pPr algn="l"/>
                          <a14:m>
                            <m:oMathPara xmlns:m="http://schemas.openxmlformats.org/officeDocument/2006/math">
                              <m:oMathParaPr>
                                <m:jc m:val="centerGroup"/>
                              </m:oMathParaPr>
                              <m:oMath xmlns:m="http://schemas.openxmlformats.org/officeDocument/2006/math">
                                <m:acc>
                                  <m:accPr>
                                    <m:chr m:val="̅"/>
                                    <m:ctrlPr>
                                      <a:rPr lang="es-ES" sz="1050" i="1" smtClean="0">
                                        <a:latin typeface="Cambria Math" panose="02040503050406030204" pitchFamily="18" charset="0"/>
                                      </a:rPr>
                                    </m:ctrlPr>
                                  </m:accPr>
                                  <m:e>
                                    <m:r>
                                      <a:rPr lang="es-ES" sz="1050">
                                        <a:latin typeface="Cambria Math" panose="02040503050406030204" pitchFamily="18" charset="0"/>
                                      </a:rPr>
                                      <m:t>𝑵𝒖</m:t>
                                    </m:r>
                                  </m:e>
                                </m:acc>
                                <m:r>
                                  <a:rPr lang="es-ES" sz="1050">
                                    <a:latin typeface="Cambria Math" panose="02040503050406030204" pitchFamily="18" charset="0"/>
                                  </a:rPr>
                                  <m:t>=</m:t>
                                </m:r>
                                <m:r>
                                  <a:rPr lang="es-ES" sz="1050">
                                    <a:latin typeface="Cambria Math" panose="02040503050406030204" pitchFamily="18" charset="0"/>
                                  </a:rPr>
                                  <m:t>𝟎</m:t>
                                </m:r>
                                <m:r>
                                  <a:rPr lang="es-ES" sz="1050">
                                    <a:latin typeface="Cambria Math" panose="02040503050406030204" pitchFamily="18" charset="0"/>
                                  </a:rPr>
                                  <m:t>.</m:t>
                                </m:r>
                                <m:r>
                                  <a:rPr lang="es-ES" sz="1050">
                                    <a:latin typeface="Cambria Math" panose="02040503050406030204" pitchFamily="18" charset="0"/>
                                  </a:rPr>
                                  <m:t>𝟓𝟐𝟐</m:t>
                                </m:r>
                                <m:r>
                                  <a:rPr lang="es-ES" sz="1050">
                                    <a:latin typeface="Cambria Math" panose="02040503050406030204" pitchFamily="18" charset="0"/>
                                  </a:rPr>
                                  <m:t>·</m:t>
                                </m:r>
                                <m:sSup>
                                  <m:sSupPr>
                                    <m:ctrlPr>
                                      <a:rPr lang="es-ES" sz="1050" i="1">
                                        <a:latin typeface="Cambria Math" panose="02040503050406030204" pitchFamily="18" charset="0"/>
                                      </a:rPr>
                                    </m:ctrlPr>
                                  </m:sSupPr>
                                  <m:e>
                                    <m:d>
                                      <m:dPr>
                                        <m:ctrlPr>
                                          <a:rPr lang="es-ES" sz="1050" i="1">
                                            <a:latin typeface="Cambria Math" panose="02040503050406030204" pitchFamily="18" charset="0"/>
                                          </a:rPr>
                                        </m:ctrlPr>
                                      </m:dPr>
                                      <m:e>
                                        <m:sSub>
                                          <m:sSubPr>
                                            <m:ctrlPr>
                                              <a:rPr lang="es-ES" sz="1050" i="1">
                                                <a:latin typeface="Cambria Math" panose="02040503050406030204" pitchFamily="18" charset="0"/>
                                              </a:rPr>
                                            </m:ctrlPr>
                                          </m:sSubPr>
                                          <m:e>
                                            <m:r>
                                              <a:rPr lang="es-ES" sz="1050">
                                                <a:latin typeface="Cambria Math" panose="02040503050406030204" pitchFamily="18" charset="0"/>
                                              </a:rPr>
                                              <m:t>𝑮𝒓</m:t>
                                            </m:r>
                                          </m:e>
                                          <m:sub>
                                            <m:r>
                                              <a:rPr lang="es-ES" sz="1050">
                                                <a:latin typeface="Cambria Math" panose="02040503050406030204" pitchFamily="18" charset="0"/>
                                              </a:rPr>
                                              <m:t>𝒂</m:t>
                                            </m:r>
                                          </m:sub>
                                        </m:sSub>
                                        <m:r>
                                          <a:rPr lang="es-ES" sz="1050">
                                            <a:latin typeface="Cambria Math" panose="02040503050406030204" pitchFamily="18" charset="0"/>
                                          </a:rPr>
                                          <m:t>·</m:t>
                                        </m:r>
                                        <m:sSup>
                                          <m:sSupPr>
                                            <m:ctrlPr>
                                              <a:rPr lang="es-ES" sz="1050" i="1">
                                                <a:latin typeface="Cambria Math" panose="02040503050406030204" pitchFamily="18" charset="0"/>
                                              </a:rPr>
                                            </m:ctrlPr>
                                          </m:sSupPr>
                                          <m:e>
                                            <m:r>
                                              <a:rPr lang="es-ES" sz="1050">
                                                <a:latin typeface="Cambria Math" panose="02040503050406030204" pitchFamily="18" charset="0"/>
                                              </a:rPr>
                                              <m:t>𝑷𝒓</m:t>
                                            </m:r>
                                          </m:e>
                                          <m:sup>
                                            <m:r>
                                              <a:rPr lang="es-ES" sz="1050">
                                                <a:latin typeface="Cambria Math" panose="02040503050406030204" pitchFamily="18" charset="0"/>
                                              </a:rPr>
                                              <m:t>𝟐</m:t>
                                            </m:r>
                                          </m:sup>
                                        </m:sSup>
                                      </m:e>
                                    </m:d>
                                  </m:e>
                                  <m:sup>
                                    <m:r>
                                      <a:rPr lang="es-ES" sz="1050">
                                        <a:latin typeface="Cambria Math" panose="02040503050406030204" pitchFamily="18" charset="0"/>
                                      </a:rPr>
                                      <m:t>𝟏</m:t>
                                    </m:r>
                                    <m:r>
                                      <a:rPr lang="es-ES" sz="1050">
                                        <a:latin typeface="Cambria Math" panose="02040503050406030204" pitchFamily="18" charset="0"/>
                                      </a:rPr>
                                      <m:t>/</m:t>
                                    </m:r>
                                    <m:r>
                                      <a:rPr lang="es-ES" sz="1050">
                                        <a:latin typeface="Cambria Math" panose="02040503050406030204" pitchFamily="18" charset="0"/>
                                      </a:rPr>
                                      <m:t>𝟔</m:t>
                                    </m:r>
                                  </m:sup>
                                </m:sSup>
                              </m:oMath>
                            </m:oMathPara>
                          </a14:m>
                          <a:endParaRPr lang="es-ES" sz="1050" dirty="0">
                            <a:latin typeface="+mj-lt"/>
                          </a:endParaRPr>
                        </a:p>
                      </a:txBody>
                      <a:tcPr anchor="ctr"/>
                    </a:tc>
                    <a:tc>
                      <a:txBody>
                        <a:bodyPr/>
                        <a:lstStyle/>
                        <a:p>
                          <a:pPr algn="l"/>
                          <a:r>
                            <a:rPr lang="es-ES" sz="1050" dirty="0" smtClean="0"/>
                            <a:t>[9][11]</a:t>
                          </a:r>
                          <a:endParaRPr lang="es-ES" sz="1050" dirty="0">
                            <a:latin typeface="+mj-lt"/>
                          </a:endParaRPr>
                        </a:p>
                      </a:txBody>
                      <a:tcPr anchor="ctr"/>
                    </a:tc>
                    <a:extLst>
                      <a:ext uri="{0D108BD9-81ED-4DB2-BD59-A6C34878D82A}">
                        <a16:rowId xmlns:a16="http://schemas.microsoft.com/office/drawing/2014/main" val="3146010418"/>
                      </a:ext>
                    </a:extLst>
                  </a:tr>
                  <a:tr h="0">
                    <a:tc>
                      <a:txBody>
                        <a:bodyPr/>
                        <a:lstStyle/>
                        <a:p>
                          <a:pPr algn="l"/>
                          <a:r>
                            <a:rPr lang="es-ES" sz="1050" dirty="0" smtClean="0"/>
                            <a:t>Pera &amp; </a:t>
                          </a:r>
                          <a:r>
                            <a:rPr lang="es-ES" sz="1050" dirty="0" err="1" smtClean="0"/>
                            <a:t>Gebhart</a:t>
                          </a:r>
                          <a:endParaRPr lang="es-ES" sz="1050" dirty="0">
                            <a:latin typeface="+mj-lt"/>
                          </a:endParaRPr>
                        </a:p>
                      </a:txBody>
                      <a:tcPr anchor="ctr"/>
                    </a:tc>
                    <a:tc>
                      <a:txBody>
                        <a:bodyPr/>
                        <a:lstStyle/>
                        <a:p>
                          <a:pPr algn="l"/>
                          <a14:m>
                            <m:oMathPara xmlns:m="http://schemas.openxmlformats.org/officeDocument/2006/math">
                              <m:oMathParaPr>
                                <m:jc m:val="centerGroup"/>
                              </m:oMathParaPr>
                              <m:oMath xmlns:m="http://schemas.openxmlformats.org/officeDocument/2006/math">
                                <m:sSub>
                                  <m:sSubPr>
                                    <m:ctrlPr>
                                      <a:rPr lang="es-ES" sz="1050" i="1" smtClean="0">
                                        <a:latin typeface="Cambria Math" panose="02040503050406030204" pitchFamily="18" charset="0"/>
                                      </a:rPr>
                                    </m:ctrlPr>
                                  </m:sSubPr>
                                  <m:e>
                                    <m:r>
                                      <a:rPr lang="es-ES" sz="1050">
                                        <a:latin typeface="Cambria Math" panose="02040503050406030204" pitchFamily="18" charset="0"/>
                                      </a:rPr>
                                      <m:t>𝑵𝒖</m:t>
                                    </m:r>
                                  </m:e>
                                  <m:sub>
                                    <m:r>
                                      <a:rPr lang="es-ES" sz="1050">
                                        <a:latin typeface="Cambria Math" panose="02040503050406030204" pitchFamily="18" charset="0"/>
                                      </a:rPr>
                                      <m:t>𝒙</m:t>
                                    </m:r>
                                  </m:sub>
                                </m:sSub>
                                <m:r>
                                  <a:rPr lang="es-ES" sz="1050">
                                    <a:latin typeface="Cambria Math" panose="02040503050406030204" pitchFamily="18" charset="0"/>
                                  </a:rPr>
                                  <m:t>=</m:t>
                                </m:r>
                                <m:r>
                                  <a:rPr lang="es-ES" sz="1050">
                                    <a:latin typeface="Cambria Math" panose="02040503050406030204" pitchFamily="18" charset="0"/>
                                  </a:rPr>
                                  <m:t>𝟎</m:t>
                                </m:r>
                                <m:r>
                                  <a:rPr lang="es-ES" sz="1050">
                                    <a:latin typeface="Cambria Math" panose="02040503050406030204" pitchFamily="18" charset="0"/>
                                  </a:rPr>
                                  <m:t>.</m:t>
                                </m:r>
                                <m:r>
                                  <a:rPr lang="es-ES" sz="1050">
                                    <a:latin typeface="Cambria Math" panose="02040503050406030204" pitchFamily="18" charset="0"/>
                                  </a:rPr>
                                  <m:t>𝟒𝟖𝟎</m:t>
                                </m:r>
                                <m:r>
                                  <a:rPr lang="es-ES" sz="1050">
                                    <a:latin typeface="Cambria Math" panose="02040503050406030204" pitchFamily="18" charset="0"/>
                                  </a:rPr>
                                  <m:t>·</m:t>
                                </m:r>
                                <m:sSup>
                                  <m:sSupPr>
                                    <m:ctrlPr>
                                      <a:rPr lang="es-ES" sz="1050" i="1">
                                        <a:latin typeface="Cambria Math" panose="02040503050406030204" pitchFamily="18" charset="0"/>
                                      </a:rPr>
                                    </m:ctrlPr>
                                  </m:sSupPr>
                                  <m:e>
                                    <m:d>
                                      <m:dPr>
                                        <m:ctrlPr>
                                          <a:rPr lang="es-ES" sz="1050" i="1">
                                            <a:latin typeface="Cambria Math" panose="02040503050406030204" pitchFamily="18" charset="0"/>
                                          </a:rPr>
                                        </m:ctrlPr>
                                      </m:dPr>
                                      <m:e>
                                        <m:sSub>
                                          <m:sSubPr>
                                            <m:ctrlPr>
                                              <a:rPr lang="es-ES" sz="1050" i="1">
                                                <a:latin typeface="Cambria Math" panose="02040503050406030204" pitchFamily="18" charset="0"/>
                                              </a:rPr>
                                            </m:ctrlPr>
                                          </m:sSubPr>
                                          <m:e>
                                            <m:r>
                                              <a:rPr lang="es-ES" sz="1050">
                                                <a:latin typeface="Cambria Math" panose="02040503050406030204" pitchFamily="18" charset="0"/>
                                              </a:rPr>
                                              <m:t>𝑮𝒓</m:t>
                                            </m:r>
                                          </m:e>
                                          <m:sub>
                                            <m:r>
                                              <a:rPr lang="es-ES" sz="1050">
                                                <a:latin typeface="Cambria Math" panose="02040503050406030204" pitchFamily="18" charset="0"/>
                                              </a:rPr>
                                              <m:t>𝒙</m:t>
                                            </m:r>
                                          </m:sub>
                                        </m:sSub>
                                        <m:r>
                                          <a:rPr lang="es-ES" sz="1050">
                                            <a:latin typeface="Cambria Math" panose="02040503050406030204" pitchFamily="18" charset="0"/>
                                          </a:rPr>
                                          <m:t>·</m:t>
                                        </m:r>
                                        <m:sSup>
                                          <m:sSupPr>
                                            <m:ctrlPr>
                                              <a:rPr lang="es-ES" sz="1050" i="1">
                                                <a:latin typeface="Cambria Math" panose="02040503050406030204" pitchFamily="18" charset="0"/>
                                              </a:rPr>
                                            </m:ctrlPr>
                                          </m:sSupPr>
                                          <m:e>
                                            <m:r>
                                              <a:rPr lang="es-ES" sz="1050">
                                                <a:latin typeface="Cambria Math" panose="02040503050406030204" pitchFamily="18" charset="0"/>
                                              </a:rPr>
                                              <m:t>𝑷𝒓</m:t>
                                            </m:r>
                                          </m:e>
                                          <m:sup>
                                            <m:r>
                                              <a:rPr lang="es-ES" sz="1050">
                                                <a:latin typeface="Cambria Math" panose="02040503050406030204" pitchFamily="18" charset="0"/>
                                              </a:rPr>
                                              <m:t>𝟐</m:t>
                                            </m:r>
                                          </m:sup>
                                        </m:sSup>
                                      </m:e>
                                    </m:d>
                                  </m:e>
                                  <m:sup>
                                    <m:r>
                                      <a:rPr lang="es-ES" sz="1050">
                                        <a:latin typeface="Cambria Math" panose="02040503050406030204" pitchFamily="18" charset="0"/>
                                      </a:rPr>
                                      <m:t>𝟏</m:t>
                                    </m:r>
                                    <m:r>
                                      <a:rPr lang="es-ES" sz="1050">
                                        <a:latin typeface="Cambria Math" panose="02040503050406030204" pitchFamily="18" charset="0"/>
                                      </a:rPr>
                                      <m:t>/</m:t>
                                    </m:r>
                                    <m:r>
                                      <a:rPr lang="es-ES" sz="1050">
                                        <a:latin typeface="Cambria Math" panose="02040503050406030204" pitchFamily="18" charset="0"/>
                                      </a:rPr>
                                      <m:t>𝟓</m:t>
                                    </m:r>
                                  </m:sup>
                                </m:sSup>
                              </m:oMath>
                            </m:oMathPara>
                          </a14:m>
                          <a:endParaRPr lang="es-ES" sz="1050" dirty="0">
                            <a:latin typeface="+mj-lt"/>
                          </a:endParaRPr>
                        </a:p>
                      </a:txBody>
                      <a:tcPr anchor="ctr"/>
                    </a:tc>
                    <a:tc>
                      <a:txBody>
                        <a:bodyPr/>
                        <a:lstStyle/>
                        <a:p>
                          <a:pPr algn="l"/>
                          <a:r>
                            <a:rPr lang="es-ES" sz="1050" dirty="0" smtClean="0"/>
                            <a:t>[10][11]</a:t>
                          </a:r>
                          <a:endParaRPr lang="es-ES" sz="1050" dirty="0">
                            <a:latin typeface="+mj-lt"/>
                          </a:endParaRPr>
                        </a:p>
                      </a:txBody>
                      <a:tcPr anchor="ctr"/>
                    </a:tc>
                    <a:extLst>
                      <a:ext uri="{0D108BD9-81ED-4DB2-BD59-A6C34878D82A}">
                        <a16:rowId xmlns:a16="http://schemas.microsoft.com/office/drawing/2014/main" val="3595926126"/>
                      </a:ext>
                    </a:extLst>
                  </a:tr>
                  <a:tr h="0">
                    <a:tc>
                      <a:txBody>
                        <a:bodyPr/>
                        <a:lstStyle/>
                        <a:p>
                          <a:pPr algn="l"/>
                          <a:r>
                            <a:rPr lang="es-ES" sz="1050" dirty="0" err="1" smtClean="0"/>
                            <a:t>Kudryatsev</a:t>
                          </a:r>
                          <a:endParaRPr lang="es-ES" sz="1050" dirty="0">
                            <a:latin typeface="+mj-lt"/>
                          </a:endParaRPr>
                        </a:p>
                      </a:txBody>
                      <a:tcPr anchor="ctr"/>
                    </a:tc>
                    <a:tc>
                      <a:txBody>
                        <a:bodyPr/>
                        <a:lstStyle/>
                        <a:p>
                          <a:pPr algn="l"/>
                          <a14:m>
                            <m:oMathPara xmlns:m="http://schemas.openxmlformats.org/officeDocument/2006/math">
                              <m:oMathParaPr>
                                <m:jc m:val="centerGroup"/>
                              </m:oMathParaPr>
                              <m:oMath xmlns:m="http://schemas.openxmlformats.org/officeDocument/2006/math">
                                <m:acc>
                                  <m:accPr>
                                    <m:chr m:val="̅"/>
                                    <m:ctrlPr>
                                      <a:rPr lang="es-ES" sz="1050" i="1" smtClean="0">
                                        <a:latin typeface="Cambria Math" panose="02040503050406030204" pitchFamily="18" charset="0"/>
                                      </a:rPr>
                                    </m:ctrlPr>
                                  </m:accPr>
                                  <m:e>
                                    <m:r>
                                      <a:rPr lang="es-ES" sz="1050">
                                        <a:latin typeface="Cambria Math" panose="02040503050406030204" pitchFamily="18" charset="0"/>
                                      </a:rPr>
                                      <m:t>𝑵𝒖</m:t>
                                    </m:r>
                                  </m:e>
                                </m:acc>
                                <m:r>
                                  <a:rPr lang="es-ES" sz="1050">
                                    <a:latin typeface="Cambria Math" panose="02040503050406030204" pitchFamily="18" charset="0"/>
                                  </a:rPr>
                                  <m:t>=</m:t>
                                </m:r>
                                <m:r>
                                  <a:rPr lang="es-ES" sz="1050">
                                    <a:latin typeface="Cambria Math" panose="02040503050406030204" pitchFamily="18" charset="0"/>
                                  </a:rPr>
                                  <m:t>𝟎</m:t>
                                </m:r>
                                <m:r>
                                  <a:rPr lang="es-ES" sz="1050">
                                    <a:latin typeface="Cambria Math" panose="02040503050406030204" pitchFamily="18" charset="0"/>
                                  </a:rPr>
                                  <m:t>.</m:t>
                                </m:r>
                                <m:r>
                                  <a:rPr lang="es-ES" sz="1050">
                                    <a:latin typeface="Cambria Math" panose="02040503050406030204" pitchFamily="18" charset="0"/>
                                  </a:rPr>
                                  <m:t>𝟔𝟕</m:t>
                                </m:r>
                                <m:r>
                                  <a:rPr lang="es-ES" sz="1050">
                                    <a:latin typeface="Cambria Math" panose="02040503050406030204" pitchFamily="18" charset="0"/>
                                  </a:rPr>
                                  <m:t>·</m:t>
                                </m:r>
                                <m:sSup>
                                  <m:sSupPr>
                                    <m:ctrlPr>
                                      <a:rPr lang="es-ES" sz="1050" i="1">
                                        <a:latin typeface="Cambria Math" panose="02040503050406030204" pitchFamily="18" charset="0"/>
                                      </a:rPr>
                                    </m:ctrlPr>
                                  </m:sSupPr>
                                  <m:e>
                                    <m:d>
                                      <m:dPr>
                                        <m:ctrlPr>
                                          <a:rPr lang="es-ES" sz="1050" i="1">
                                            <a:latin typeface="Cambria Math" panose="02040503050406030204" pitchFamily="18" charset="0"/>
                                          </a:rPr>
                                        </m:ctrlPr>
                                      </m:dPr>
                                      <m:e>
                                        <m:f>
                                          <m:fPr>
                                            <m:ctrlPr>
                                              <a:rPr lang="es-ES" sz="1050" i="1">
                                                <a:latin typeface="Cambria Math" panose="02040503050406030204" pitchFamily="18" charset="0"/>
                                              </a:rPr>
                                            </m:ctrlPr>
                                          </m:fPr>
                                          <m:num>
                                            <m:sSub>
                                              <m:sSubPr>
                                                <m:ctrlPr>
                                                  <a:rPr lang="es-ES" sz="1050" i="1">
                                                    <a:latin typeface="Cambria Math" panose="02040503050406030204" pitchFamily="18" charset="0"/>
                                                  </a:rPr>
                                                </m:ctrlPr>
                                              </m:sSubPr>
                                              <m:e>
                                                <m:r>
                                                  <a:rPr lang="es-ES" sz="1050">
                                                    <a:latin typeface="Cambria Math" panose="02040503050406030204" pitchFamily="18" charset="0"/>
                                                  </a:rPr>
                                                  <m:t>𝑮𝒓</m:t>
                                                </m:r>
                                              </m:e>
                                              <m:sub>
                                                <m:r>
                                                  <a:rPr lang="es-ES" sz="1050">
                                                    <a:latin typeface="Cambria Math" panose="02040503050406030204" pitchFamily="18" charset="0"/>
                                                  </a:rPr>
                                                  <m:t>𝑫</m:t>
                                                </m:r>
                                                <m:r>
                                                  <a:rPr lang="es-ES" sz="1050">
                                                    <a:latin typeface="Cambria Math" panose="02040503050406030204" pitchFamily="18" charset="0"/>
                                                  </a:rPr>
                                                  <m:t> </m:t>
                                                </m:r>
                                              </m:sub>
                                            </m:sSub>
                                            <m:r>
                                              <a:rPr lang="es-ES" sz="1050">
                                                <a:latin typeface="Cambria Math" panose="02040503050406030204" pitchFamily="18" charset="0"/>
                                              </a:rPr>
                                              <m:t>· </m:t>
                                            </m:r>
                                            <m:sSup>
                                              <m:sSupPr>
                                                <m:ctrlPr>
                                                  <a:rPr lang="es-ES" sz="1050" i="1">
                                                    <a:latin typeface="Cambria Math" panose="02040503050406030204" pitchFamily="18" charset="0"/>
                                                  </a:rPr>
                                                </m:ctrlPr>
                                              </m:sSupPr>
                                              <m:e>
                                                <m:r>
                                                  <a:rPr lang="es-ES" sz="1050">
                                                    <a:latin typeface="Cambria Math" panose="02040503050406030204" pitchFamily="18" charset="0"/>
                                                  </a:rPr>
                                                  <m:t>𝑷𝒓</m:t>
                                                </m:r>
                                              </m:e>
                                              <m:sup>
                                                <m:r>
                                                  <a:rPr lang="es-ES" sz="1050">
                                                    <a:latin typeface="Cambria Math" panose="02040503050406030204" pitchFamily="18" charset="0"/>
                                                  </a:rPr>
                                                  <m:t>𝟐</m:t>
                                                </m:r>
                                              </m:sup>
                                            </m:sSup>
                                          </m:num>
                                          <m:den>
                                            <m:r>
                                              <a:rPr lang="es-ES" sz="1050">
                                                <a:latin typeface="Cambria Math" panose="02040503050406030204" pitchFamily="18" charset="0"/>
                                              </a:rPr>
                                              <m:t>𝟏</m:t>
                                            </m:r>
                                            <m:r>
                                              <a:rPr lang="es-ES" sz="1050">
                                                <a:latin typeface="Cambria Math" panose="02040503050406030204" pitchFamily="18" charset="0"/>
                                              </a:rPr>
                                              <m:t> + </m:t>
                                            </m:r>
                                            <m:r>
                                              <a:rPr lang="es-ES" sz="1050">
                                                <a:latin typeface="Cambria Math" panose="02040503050406030204" pitchFamily="18" charset="0"/>
                                              </a:rPr>
                                              <m:t>𝑷𝒓</m:t>
                                            </m:r>
                                          </m:den>
                                        </m:f>
                                      </m:e>
                                    </m:d>
                                  </m:e>
                                  <m:sup>
                                    <m:r>
                                      <a:rPr lang="es-ES" sz="1050">
                                        <a:latin typeface="Cambria Math" panose="02040503050406030204" pitchFamily="18" charset="0"/>
                                      </a:rPr>
                                      <m:t>𝟏</m:t>
                                    </m:r>
                                    <m:r>
                                      <a:rPr lang="es-ES" sz="1050">
                                        <a:latin typeface="Cambria Math" panose="02040503050406030204" pitchFamily="18" charset="0"/>
                                      </a:rPr>
                                      <m:t>/</m:t>
                                    </m:r>
                                    <m:r>
                                      <a:rPr lang="es-ES" sz="1050">
                                        <a:latin typeface="Cambria Math" panose="02040503050406030204" pitchFamily="18" charset="0"/>
                                      </a:rPr>
                                      <m:t>𝟒</m:t>
                                    </m:r>
                                  </m:sup>
                                </m:sSup>
                              </m:oMath>
                            </m:oMathPara>
                          </a14:m>
                          <a:endParaRPr lang="es-ES" sz="1050" dirty="0">
                            <a:latin typeface="+mj-lt"/>
                          </a:endParaRPr>
                        </a:p>
                      </a:txBody>
                      <a:tcPr anchor="ctr"/>
                    </a:tc>
                    <a:tc>
                      <a:txBody>
                        <a:bodyPr/>
                        <a:lstStyle/>
                        <a:p>
                          <a:pPr algn="l"/>
                          <a:r>
                            <a:rPr lang="es-ES" sz="1050" dirty="0" smtClean="0"/>
                            <a:t>[11][12]</a:t>
                          </a:r>
                          <a:endParaRPr lang="es-ES" sz="1050" dirty="0">
                            <a:latin typeface="+mj-lt"/>
                          </a:endParaRPr>
                        </a:p>
                      </a:txBody>
                      <a:tcPr anchor="ctr"/>
                    </a:tc>
                    <a:extLst>
                      <a:ext uri="{0D108BD9-81ED-4DB2-BD59-A6C34878D82A}">
                        <a16:rowId xmlns:a16="http://schemas.microsoft.com/office/drawing/2014/main" val="201690272"/>
                      </a:ext>
                    </a:extLst>
                  </a:tr>
                  <a:tr h="0">
                    <a:tc>
                      <a:txBody>
                        <a:bodyPr/>
                        <a:lstStyle/>
                        <a:p>
                          <a:pPr algn="l"/>
                          <a:r>
                            <a:rPr lang="es-ES" sz="1050" dirty="0" err="1" smtClean="0"/>
                            <a:t>Seban</a:t>
                          </a:r>
                          <a:r>
                            <a:rPr lang="es-ES" sz="1050" dirty="0" smtClean="0"/>
                            <a:t> &amp; </a:t>
                          </a:r>
                          <a:r>
                            <a:rPr lang="es-ES" sz="1050" dirty="0" err="1" smtClean="0"/>
                            <a:t>Shimazaki</a:t>
                          </a:r>
                          <a:endParaRPr lang="es-ES" sz="1050" dirty="0">
                            <a:latin typeface="+mj-lt"/>
                          </a:endParaRPr>
                        </a:p>
                      </a:txBody>
                      <a:tcPr anchor="ctr"/>
                    </a:tc>
                    <a:tc>
                      <a:txBody>
                        <a:bodyPr/>
                        <a:lstStyle/>
                        <a:p>
                          <a:pPr algn="l"/>
                          <a14:m>
                            <m:oMathPara xmlns:m="http://schemas.openxmlformats.org/officeDocument/2006/math">
                              <m:oMathParaPr>
                                <m:jc m:val="centerGroup"/>
                              </m:oMathParaPr>
                              <m:oMath xmlns:m="http://schemas.openxmlformats.org/officeDocument/2006/math">
                                <m:r>
                                  <a:rPr lang="es-ES" sz="1050" smtClean="0">
                                    <a:latin typeface="Cambria Math" panose="02040503050406030204" pitchFamily="18" charset="0"/>
                                  </a:rPr>
                                  <m:t>𝑵𝒖</m:t>
                                </m:r>
                                <m:r>
                                  <a:rPr lang="es-ES" sz="1050" smtClean="0">
                                    <a:latin typeface="Cambria Math" panose="02040503050406030204" pitchFamily="18" charset="0"/>
                                  </a:rPr>
                                  <m:t>=</m:t>
                                </m:r>
                                <m:r>
                                  <a:rPr lang="es-ES" sz="1050" smtClean="0">
                                    <a:latin typeface="Cambria Math" panose="02040503050406030204" pitchFamily="18" charset="0"/>
                                  </a:rPr>
                                  <m:t>𝟓</m:t>
                                </m:r>
                                <m:r>
                                  <a:rPr lang="es-ES" sz="1050" smtClean="0">
                                    <a:latin typeface="Cambria Math" panose="02040503050406030204" pitchFamily="18" charset="0"/>
                                  </a:rPr>
                                  <m:t>.</m:t>
                                </m:r>
                                <m:r>
                                  <a:rPr lang="es-ES" sz="1050" smtClean="0">
                                    <a:latin typeface="Cambria Math" panose="02040503050406030204" pitchFamily="18" charset="0"/>
                                  </a:rPr>
                                  <m:t>𝟎</m:t>
                                </m:r>
                                <m:r>
                                  <a:rPr lang="es-ES" sz="1050" smtClean="0">
                                    <a:latin typeface="Cambria Math" panose="02040503050406030204" pitchFamily="18" charset="0"/>
                                  </a:rPr>
                                  <m:t>+ </m:t>
                                </m:r>
                                <m:r>
                                  <a:rPr lang="es-ES" sz="1050">
                                    <a:latin typeface="Cambria Math" panose="02040503050406030204" pitchFamily="18" charset="0"/>
                                  </a:rPr>
                                  <m:t>𝟎</m:t>
                                </m:r>
                                <m:r>
                                  <a:rPr lang="es-ES" sz="1050">
                                    <a:latin typeface="Cambria Math" panose="02040503050406030204" pitchFamily="18" charset="0"/>
                                  </a:rPr>
                                  <m:t>.</m:t>
                                </m:r>
                                <m:r>
                                  <a:rPr lang="es-ES" sz="1050" smtClean="0">
                                    <a:latin typeface="Cambria Math" panose="02040503050406030204" pitchFamily="18" charset="0"/>
                                  </a:rPr>
                                  <m:t>𝟎𝟐𝟓</m:t>
                                </m:r>
                                <m:r>
                                  <a:rPr lang="es-ES" sz="1050">
                                    <a:latin typeface="Cambria Math" panose="02040503050406030204" pitchFamily="18" charset="0"/>
                                  </a:rPr>
                                  <m:t>·</m:t>
                                </m:r>
                                <m:sSup>
                                  <m:sSupPr>
                                    <m:ctrlPr>
                                      <a:rPr lang="es-ES" sz="1050" i="1">
                                        <a:latin typeface="Cambria Math" panose="02040503050406030204" pitchFamily="18" charset="0"/>
                                      </a:rPr>
                                    </m:ctrlPr>
                                  </m:sSupPr>
                                  <m:e>
                                    <m:r>
                                      <a:rPr lang="es-ES" sz="1050" smtClean="0">
                                        <a:latin typeface="Cambria Math" panose="02040503050406030204" pitchFamily="18" charset="0"/>
                                      </a:rPr>
                                      <m:t>𝑷𝒆</m:t>
                                    </m:r>
                                  </m:e>
                                  <m:sup>
                                    <m:r>
                                      <a:rPr lang="es-ES" sz="1050">
                                        <a:latin typeface="Cambria Math" panose="02040503050406030204" pitchFamily="18" charset="0"/>
                                      </a:rPr>
                                      <m:t>𝟎</m:t>
                                    </m:r>
                                    <m:r>
                                      <a:rPr lang="es-ES" sz="1050">
                                        <a:latin typeface="Cambria Math" panose="02040503050406030204" pitchFamily="18" charset="0"/>
                                      </a:rPr>
                                      <m:t>.</m:t>
                                    </m:r>
                                    <m:r>
                                      <a:rPr lang="es-ES" sz="1050" smtClean="0">
                                        <a:latin typeface="Cambria Math" panose="02040503050406030204" pitchFamily="18" charset="0"/>
                                      </a:rPr>
                                      <m:t>𝟖</m:t>
                                    </m:r>
                                  </m:sup>
                                </m:sSup>
                              </m:oMath>
                            </m:oMathPara>
                          </a14:m>
                          <a:endParaRPr lang="es-ES" sz="1050" dirty="0">
                            <a:latin typeface="+mj-lt"/>
                          </a:endParaRPr>
                        </a:p>
                      </a:txBody>
                      <a:tcPr anchor="ctr"/>
                    </a:tc>
                    <a:tc>
                      <a:txBody>
                        <a:bodyPr/>
                        <a:lstStyle/>
                        <a:p>
                          <a:pPr algn="l"/>
                          <a:r>
                            <a:rPr lang="es-ES" sz="1050" dirty="0" smtClean="0"/>
                            <a:t>[14]</a:t>
                          </a:r>
                          <a:endParaRPr lang="es-ES" sz="1050" dirty="0">
                            <a:latin typeface="+mj-lt"/>
                          </a:endParaRPr>
                        </a:p>
                      </a:txBody>
                      <a:tcPr anchor="ctr"/>
                    </a:tc>
                    <a:extLst>
                      <a:ext uri="{0D108BD9-81ED-4DB2-BD59-A6C34878D82A}">
                        <a16:rowId xmlns:a16="http://schemas.microsoft.com/office/drawing/2014/main" val="1492435218"/>
                      </a:ext>
                    </a:extLst>
                  </a:tr>
                </a:tbl>
              </a:graphicData>
            </a:graphic>
          </p:graphicFrame>
        </mc:Choice>
        <mc:Fallback xmlns="">
          <p:graphicFrame>
            <p:nvGraphicFramePr>
              <p:cNvPr id="10" name="Tabla 9"/>
              <p:cNvGraphicFramePr>
                <a:graphicFrameLocks noGrp="1"/>
              </p:cNvGraphicFramePr>
              <p:nvPr>
                <p:extLst>
                  <p:ext uri="{D42A27DB-BD31-4B8C-83A1-F6EECF244321}">
                    <p14:modId xmlns:p14="http://schemas.microsoft.com/office/powerpoint/2010/main" val="3477561556"/>
                  </p:ext>
                </p:extLst>
              </p:nvPr>
            </p:nvGraphicFramePr>
            <p:xfrm>
              <a:off x="6979020" y="280788"/>
              <a:ext cx="4880133" cy="2791906"/>
            </p:xfrm>
            <a:graphic>
              <a:graphicData uri="http://schemas.openxmlformats.org/drawingml/2006/table">
                <a:tbl>
                  <a:tblPr firstRow="1" bandRow="1">
                    <a:tableStyleId>{5C22544A-7EE6-4342-B048-85BDC9FD1C3A}</a:tableStyleId>
                  </a:tblPr>
                  <a:tblGrid>
                    <a:gridCol w="1566481">
                      <a:extLst>
                        <a:ext uri="{9D8B030D-6E8A-4147-A177-3AD203B41FA5}">
                          <a16:colId xmlns:a16="http://schemas.microsoft.com/office/drawing/2014/main" val="231192334"/>
                        </a:ext>
                      </a:extLst>
                    </a:gridCol>
                    <a:gridCol w="2416029">
                      <a:extLst>
                        <a:ext uri="{9D8B030D-6E8A-4147-A177-3AD203B41FA5}">
                          <a16:colId xmlns:a16="http://schemas.microsoft.com/office/drawing/2014/main" val="2810531444"/>
                        </a:ext>
                      </a:extLst>
                    </a:gridCol>
                    <a:gridCol w="897623">
                      <a:extLst>
                        <a:ext uri="{9D8B030D-6E8A-4147-A177-3AD203B41FA5}">
                          <a16:colId xmlns:a16="http://schemas.microsoft.com/office/drawing/2014/main" val="1126654155"/>
                        </a:ext>
                      </a:extLst>
                    </a:gridCol>
                  </a:tblGrid>
                  <a:tr h="251460">
                    <a:tc>
                      <a:txBody>
                        <a:bodyPr/>
                        <a:lstStyle/>
                        <a:p>
                          <a:pPr algn="ctr"/>
                          <a:r>
                            <a:rPr lang="es-ES" sz="1050" dirty="0" err="1" smtClean="0"/>
                            <a:t>Author</a:t>
                          </a:r>
                          <a:r>
                            <a:rPr lang="es-ES" sz="1050" dirty="0" smtClean="0"/>
                            <a:t>(s)</a:t>
                          </a:r>
                          <a:endParaRPr lang="es-ES" sz="1050" dirty="0">
                            <a:latin typeface="+mj-lt"/>
                          </a:endParaRPr>
                        </a:p>
                      </a:txBody>
                      <a:tcPr anchor="ctr"/>
                    </a:tc>
                    <a:tc>
                      <a:txBody>
                        <a:bodyPr/>
                        <a:lstStyle/>
                        <a:p>
                          <a:pPr algn="ctr"/>
                          <a:r>
                            <a:rPr lang="es-ES" sz="1050" dirty="0" smtClean="0"/>
                            <a:t>Correlation</a:t>
                          </a:r>
                          <a:endParaRPr lang="es-ES" sz="1050" dirty="0">
                            <a:latin typeface="+mj-lt"/>
                          </a:endParaRPr>
                        </a:p>
                      </a:txBody>
                      <a:tcPr anchor="ctr"/>
                    </a:tc>
                    <a:tc>
                      <a:txBody>
                        <a:bodyPr/>
                        <a:lstStyle/>
                        <a:p>
                          <a:pPr algn="ctr"/>
                          <a:r>
                            <a:rPr lang="es-ES" sz="1050" dirty="0" err="1" smtClean="0"/>
                            <a:t>Refs</a:t>
                          </a:r>
                          <a:r>
                            <a:rPr lang="es-ES" sz="1050" dirty="0" smtClean="0"/>
                            <a:t>.</a:t>
                          </a:r>
                          <a:endParaRPr lang="es-ES" sz="1050" dirty="0">
                            <a:latin typeface="+mj-lt"/>
                          </a:endParaRPr>
                        </a:p>
                      </a:txBody>
                      <a:tcPr anchor="ctr"/>
                    </a:tc>
                    <a:extLst>
                      <a:ext uri="{0D108BD9-81ED-4DB2-BD59-A6C34878D82A}">
                        <a16:rowId xmlns:a16="http://schemas.microsoft.com/office/drawing/2014/main" val="1823681176"/>
                      </a:ext>
                    </a:extLst>
                  </a:tr>
                  <a:tr h="257493">
                    <a:tc>
                      <a:txBody>
                        <a:bodyPr/>
                        <a:lstStyle/>
                        <a:p>
                          <a:pPr algn="l"/>
                          <a:r>
                            <a:rPr lang="es-ES" sz="1050" dirty="0" smtClean="0"/>
                            <a:t>MELCOR-</a:t>
                          </a:r>
                          <a:r>
                            <a:rPr lang="es-ES" sz="1050" dirty="0" err="1" smtClean="0"/>
                            <a:t>fission</a:t>
                          </a:r>
                          <a:r>
                            <a:rPr lang="es-ES" sz="1050" dirty="0" smtClean="0"/>
                            <a:t> default</a:t>
                          </a:r>
                          <a:endParaRPr lang="es-ES" sz="1050" dirty="0">
                            <a:latin typeface="+mj-lt"/>
                          </a:endParaRPr>
                        </a:p>
                      </a:txBody>
                      <a:tcPr anchor="ctr"/>
                    </a:tc>
                    <a:tc>
                      <a:txBody>
                        <a:bodyPr/>
                        <a:lstStyle/>
                        <a:p>
                          <a:endParaRPr lang="es-ES"/>
                        </a:p>
                      </a:txBody>
                      <a:tcPr anchor="ctr">
                        <a:blipFill>
                          <a:blip r:embed="rId3"/>
                          <a:stretch>
                            <a:fillRect l="-64987" t="-97674" r="-38287" b="-881395"/>
                          </a:stretch>
                        </a:blipFill>
                      </a:tcPr>
                    </a:tc>
                    <a:tc>
                      <a:txBody>
                        <a:bodyPr/>
                        <a:lstStyle/>
                        <a:p>
                          <a:pPr algn="l"/>
                          <a:r>
                            <a:rPr lang="es-ES" sz="1050" dirty="0" smtClean="0"/>
                            <a:t>[6]</a:t>
                          </a:r>
                          <a:endParaRPr lang="es-ES" sz="1050" dirty="0">
                            <a:latin typeface="+mj-lt"/>
                          </a:endParaRPr>
                        </a:p>
                      </a:txBody>
                      <a:tcPr anchor="ctr"/>
                    </a:tc>
                    <a:extLst>
                      <a:ext uri="{0D108BD9-81ED-4DB2-BD59-A6C34878D82A}">
                        <a16:rowId xmlns:a16="http://schemas.microsoft.com/office/drawing/2014/main" val="1595394034"/>
                      </a:ext>
                    </a:extLst>
                  </a:tr>
                  <a:tr h="290894">
                    <a:tc>
                      <a:txBody>
                        <a:bodyPr/>
                        <a:lstStyle/>
                        <a:p>
                          <a:pPr algn="l"/>
                          <a:r>
                            <a:rPr lang="es-ES" sz="1050" dirty="0" err="1" smtClean="0"/>
                            <a:t>Incropera</a:t>
                          </a:r>
                          <a:endParaRPr lang="es-ES" sz="1050" dirty="0">
                            <a:latin typeface="+mj-lt"/>
                          </a:endParaRPr>
                        </a:p>
                      </a:txBody>
                      <a:tcPr anchor="ctr"/>
                    </a:tc>
                    <a:tc>
                      <a:txBody>
                        <a:bodyPr/>
                        <a:lstStyle/>
                        <a:p>
                          <a:endParaRPr lang="es-ES"/>
                        </a:p>
                      </a:txBody>
                      <a:tcPr anchor="ctr">
                        <a:blipFill>
                          <a:blip r:embed="rId3"/>
                          <a:stretch>
                            <a:fillRect l="-64987" t="-180851" r="-38287" b="-706383"/>
                          </a:stretch>
                        </a:blipFill>
                      </a:tcPr>
                    </a:tc>
                    <a:tc>
                      <a:txBody>
                        <a:bodyPr/>
                        <a:lstStyle/>
                        <a:p>
                          <a:pPr algn="l"/>
                          <a:r>
                            <a:rPr lang="es-ES" sz="1050" dirty="0" smtClean="0"/>
                            <a:t>[7]</a:t>
                          </a:r>
                          <a:endParaRPr lang="es-ES" sz="1050" dirty="0">
                            <a:latin typeface="+mj-lt"/>
                          </a:endParaRPr>
                        </a:p>
                      </a:txBody>
                      <a:tcPr anchor="ctr"/>
                    </a:tc>
                    <a:extLst>
                      <a:ext uri="{0D108BD9-81ED-4DB2-BD59-A6C34878D82A}">
                        <a16:rowId xmlns:a16="http://schemas.microsoft.com/office/drawing/2014/main" val="2684030292"/>
                      </a:ext>
                    </a:extLst>
                  </a:tr>
                  <a:tr h="310134">
                    <a:tc>
                      <a:txBody>
                        <a:bodyPr/>
                        <a:lstStyle/>
                        <a:p>
                          <a:pPr algn="l"/>
                          <a:r>
                            <a:rPr lang="es-ES" sz="1050" dirty="0" smtClean="0"/>
                            <a:t>Clifton &amp; Chapman</a:t>
                          </a:r>
                          <a:endParaRPr lang="es-ES" sz="1050" dirty="0">
                            <a:latin typeface="+mj-lt"/>
                          </a:endParaRPr>
                        </a:p>
                      </a:txBody>
                      <a:tcPr anchor="ctr"/>
                    </a:tc>
                    <a:tc>
                      <a:txBody>
                        <a:bodyPr/>
                        <a:lstStyle/>
                        <a:p>
                          <a:endParaRPr lang="es-ES"/>
                        </a:p>
                      </a:txBody>
                      <a:tcPr anchor="ctr">
                        <a:blipFill>
                          <a:blip r:embed="rId3"/>
                          <a:stretch>
                            <a:fillRect l="-64987" t="-258824" r="-38287" b="-550980"/>
                          </a:stretch>
                        </a:blipFill>
                      </a:tcPr>
                    </a:tc>
                    <a:tc>
                      <a:txBody>
                        <a:bodyPr/>
                        <a:lstStyle/>
                        <a:p>
                          <a:pPr algn="l"/>
                          <a:r>
                            <a:rPr lang="es-ES" sz="1050" dirty="0" smtClean="0"/>
                            <a:t>[8][11][12]</a:t>
                          </a:r>
                          <a:endParaRPr lang="es-ES" sz="1050" dirty="0">
                            <a:latin typeface="+mj-lt"/>
                          </a:endParaRPr>
                        </a:p>
                      </a:txBody>
                      <a:tcPr anchor="ctr"/>
                    </a:tc>
                    <a:extLst>
                      <a:ext uri="{0D108BD9-81ED-4DB2-BD59-A6C34878D82A}">
                        <a16:rowId xmlns:a16="http://schemas.microsoft.com/office/drawing/2014/main" val="1627376303"/>
                      </a:ext>
                    </a:extLst>
                  </a:tr>
                  <a:tr h="310134">
                    <a:tc>
                      <a:txBody>
                        <a:bodyPr/>
                        <a:lstStyle/>
                        <a:p>
                          <a:pPr algn="l"/>
                          <a:r>
                            <a:rPr lang="es-ES" sz="1050" dirty="0" err="1" smtClean="0"/>
                            <a:t>Fujii</a:t>
                          </a:r>
                          <a:r>
                            <a:rPr lang="es-ES" sz="1050" dirty="0" smtClean="0"/>
                            <a:t> (I)</a:t>
                          </a:r>
                          <a:endParaRPr lang="es-ES" sz="1050" dirty="0">
                            <a:latin typeface="+mj-lt"/>
                          </a:endParaRPr>
                        </a:p>
                      </a:txBody>
                      <a:tcPr anchor="ctr"/>
                    </a:tc>
                    <a:tc>
                      <a:txBody>
                        <a:bodyPr/>
                        <a:lstStyle/>
                        <a:p>
                          <a:endParaRPr lang="es-ES"/>
                        </a:p>
                      </a:txBody>
                      <a:tcPr anchor="ctr">
                        <a:blipFill>
                          <a:blip r:embed="rId3"/>
                          <a:stretch>
                            <a:fillRect l="-64987" t="-358824" r="-38287" b="-450980"/>
                          </a:stretch>
                        </a:blipFill>
                      </a:tcPr>
                    </a:tc>
                    <a:tc>
                      <a:txBody>
                        <a:bodyPr/>
                        <a:lstStyle/>
                        <a:p>
                          <a:pPr algn="l"/>
                          <a:r>
                            <a:rPr lang="es-ES" sz="1050" dirty="0" smtClean="0"/>
                            <a:t>[9][11][12]</a:t>
                          </a:r>
                          <a:endParaRPr lang="es-ES" sz="1050" dirty="0">
                            <a:latin typeface="+mj-lt"/>
                          </a:endParaRPr>
                        </a:p>
                      </a:txBody>
                      <a:tcPr anchor="ctr"/>
                    </a:tc>
                    <a:extLst>
                      <a:ext uri="{0D108BD9-81ED-4DB2-BD59-A6C34878D82A}">
                        <a16:rowId xmlns:a16="http://schemas.microsoft.com/office/drawing/2014/main" val="3938722868"/>
                      </a:ext>
                    </a:extLst>
                  </a:tr>
                  <a:tr h="310134">
                    <a:tc>
                      <a:txBody>
                        <a:bodyPr/>
                        <a:lstStyle/>
                        <a:p>
                          <a:pPr algn="l"/>
                          <a:r>
                            <a:rPr lang="es-ES" sz="1050" dirty="0" err="1" smtClean="0"/>
                            <a:t>Fujii</a:t>
                          </a:r>
                          <a:r>
                            <a:rPr lang="es-ES" sz="1050" dirty="0" smtClean="0"/>
                            <a:t> (II)</a:t>
                          </a:r>
                          <a:endParaRPr lang="es-ES" sz="1050" dirty="0">
                            <a:latin typeface="+mj-lt"/>
                          </a:endParaRPr>
                        </a:p>
                      </a:txBody>
                      <a:tcPr anchor="ctr"/>
                    </a:tc>
                    <a:tc>
                      <a:txBody>
                        <a:bodyPr/>
                        <a:lstStyle/>
                        <a:p>
                          <a:endParaRPr lang="es-ES"/>
                        </a:p>
                      </a:txBody>
                      <a:tcPr anchor="ctr">
                        <a:blipFill>
                          <a:blip r:embed="rId3"/>
                          <a:stretch>
                            <a:fillRect l="-64987" t="-458824" r="-38287" b="-350980"/>
                          </a:stretch>
                        </a:blipFill>
                      </a:tcPr>
                    </a:tc>
                    <a:tc>
                      <a:txBody>
                        <a:bodyPr/>
                        <a:lstStyle/>
                        <a:p>
                          <a:pPr algn="l"/>
                          <a:r>
                            <a:rPr lang="es-ES" sz="1050" dirty="0" smtClean="0"/>
                            <a:t>[9][11]</a:t>
                          </a:r>
                          <a:endParaRPr lang="es-ES" sz="1050" dirty="0">
                            <a:latin typeface="+mj-lt"/>
                          </a:endParaRPr>
                        </a:p>
                      </a:txBody>
                      <a:tcPr anchor="ctr"/>
                    </a:tc>
                    <a:extLst>
                      <a:ext uri="{0D108BD9-81ED-4DB2-BD59-A6C34878D82A}">
                        <a16:rowId xmlns:a16="http://schemas.microsoft.com/office/drawing/2014/main" val="3146010418"/>
                      </a:ext>
                    </a:extLst>
                  </a:tr>
                  <a:tr h="310134">
                    <a:tc>
                      <a:txBody>
                        <a:bodyPr/>
                        <a:lstStyle/>
                        <a:p>
                          <a:pPr algn="l"/>
                          <a:r>
                            <a:rPr lang="es-ES" sz="1050" dirty="0" smtClean="0"/>
                            <a:t>Pera &amp; </a:t>
                          </a:r>
                          <a:r>
                            <a:rPr lang="es-ES" sz="1050" dirty="0" err="1" smtClean="0"/>
                            <a:t>Gebhart</a:t>
                          </a:r>
                          <a:endParaRPr lang="es-ES" sz="1050" dirty="0">
                            <a:latin typeface="+mj-lt"/>
                          </a:endParaRPr>
                        </a:p>
                      </a:txBody>
                      <a:tcPr anchor="ctr"/>
                    </a:tc>
                    <a:tc>
                      <a:txBody>
                        <a:bodyPr/>
                        <a:lstStyle/>
                        <a:p>
                          <a:endParaRPr lang="es-ES"/>
                        </a:p>
                      </a:txBody>
                      <a:tcPr anchor="ctr">
                        <a:blipFill>
                          <a:blip r:embed="rId3"/>
                          <a:stretch>
                            <a:fillRect l="-64987" t="-558824" r="-38287" b="-250980"/>
                          </a:stretch>
                        </a:blipFill>
                      </a:tcPr>
                    </a:tc>
                    <a:tc>
                      <a:txBody>
                        <a:bodyPr/>
                        <a:lstStyle/>
                        <a:p>
                          <a:pPr algn="l"/>
                          <a:r>
                            <a:rPr lang="es-ES" sz="1050" dirty="0" smtClean="0"/>
                            <a:t>[10][11]</a:t>
                          </a:r>
                          <a:endParaRPr lang="es-ES" sz="1050" dirty="0">
                            <a:latin typeface="+mj-lt"/>
                          </a:endParaRPr>
                        </a:p>
                      </a:txBody>
                      <a:tcPr anchor="ctr"/>
                    </a:tc>
                    <a:extLst>
                      <a:ext uri="{0D108BD9-81ED-4DB2-BD59-A6C34878D82A}">
                        <a16:rowId xmlns:a16="http://schemas.microsoft.com/office/drawing/2014/main" val="3595926126"/>
                      </a:ext>
                    </a:extLst>
                  </a:tr>
                  <a:tr h="496380">
                    <a:tc>
                      <a:txBody>
                        <a:bodyPr/>
                        <a:lstStyle/>
                        <a:p>
                          <a:pPr algn="l"/>
                          <a:r>
                            <a:rPr lang="es-ES" sz="1050" dirty="0" err="1" smtClean="0"/>
                            <a:t>Kudryatsev</a:t>
                          </a:r>
                          <a:endParaRPr lang="es-ES" sz="1050" dirty="0">
                            <a:latin typeface="+mj-lt"/>
                          </a:endParaRPr>
                        </a:p>
                      </a:txBody>
                      <a:tcPr anchor="ctr"/>
                    </a:tc>
                    <a:tc>
                      <a:txBody>
                        <a:bodyPr/>
                        <a:lstStyle/>
                        <a:p>
                          <a:endParaRPr lang="es-ES"/>
                        </a:p>
                      </a:txBody>
                      <a:tcPr anchor="ctr">
                        <a:blipFill>
                          <a:blip r:embed="rId3"/>
                          <a:stretch>
                            <a:fillRect l="-64987" t="-409756" r="-38287" b="-56098"/>
                          </a:stretch>
                        </a:blipFill>
                      </a:tcPr>
                    </a:tc>
                    <a:tc>
                      <a:txBody>
                        <a:bodyPr/>
                        <a:lstStyle/>
                        <a:p>
                          <a:pPr algn="l"/>
                          <a:r>
                            <a:rPr lang="es-ES" sz="1050" dirty="0" smtClean="0"/>
                            <a:t>[11][12]</a:t>
                          </a:r>
                          <a:endParaRPr lang="es-ES" sz="1050" dirty="0">
                            <a:latin typeface="+mj-lt"/>
                          </a:endParaRPr>
                        </a:p>
                      </a:txBody>
                      <a:tcPr anchor="ctr"/>
                    </a:tc>
                    <a:extLst>
                      <a:ext uri="{0D108BD9-81ED-4DB2-BD59-A6C34878D82A}">
                        <a16:rowId xmlns:a16="http://schemas.microsoft.com/office/drawing/2014/main" val="201690272"/>
                      </a:ext>
                    </a:extLst>
                  </a:tr>
                  <a:tr h="255143">
                    <a:tc>
                      <a:txBody>
                        <a:bodyPr/>
                        <a:lstStyle/>
                        <a:p>
                          <a:pPr algn="l"/>
                          <a:r>
                            <a:rPr lang="es-ES" sz="1050" dirty="0" err="1" smtClean="0"/>
                            <a:t>Seban</a:t>
                          </a:r>
                          <a:r>
                            <a:rPr lang="es-ES" sz="1050" dirty="0" smtClean="0"/>
                            <a:t> &amp; </a:t>
                          </a:r>
                          <a:r>
                            <a:rPr lang="es-ES" sz="1050" dirty="0" err="1" smtClean="0"/>
                            <a:t>Shimazaki</a:t>
                          </a:r>
                          <a:endParaRPr lang="es-ES" sz="1050" dirty="0">
                            <a:latin typeface="+mj-lt"/>
                          </a:endParaRPr>
                        </a:p>
                      </a:txBody>
                      <a:tcPr anchor="ctr"/>
                    </a:tc>
                    <a:tc>
                      <a:txBody>
                        <a:bodyPr/>
                        <a:lstStyle/>
                        <a:p>
                          <a:endParaRPr lang="es-ES"/>
                        </a:p>
                      </a:txBody>
                      <a:tcPr anchor="ctr">
                        <a:blipFill>
                          <a:blip r:embed="rId3"/>
                          <a:stretch>
                            <a:fillRect l="-64987" t="-995238" r="-38287" b="-9524"/>
                          </a:stretch>
                        </a:blipFill>
                      </a:tcPr>
                    </a:tc>
                    <a:tc>
                      <a:txBody>
                        <a:bodyPr/>
                        <a:lstStyle/>
                        <a:p>
                          <a:pPr algn="l"/>
                          <a:r>
                            <a:rPr lang="es-ES" sz="1050" dirty="0" smtClean="0"/>
                            <a:t>[14]</a:t>
                          </a:r>
                          <a:endParaRPr lang="es-ES" sz="1050" dirty="0">
                            <a:latin typeface="+mj-lt"/>
                          </a:endParaRPr>
                        </a:p>
                      </a:txBody>
                      <a:tcPr anchor="ctr"/>
                    </a:tc>
                    <a:extLst>
                      <a:ext uri="{0D108BD9-81ED-4DB2-BD59-A6C34878D82A}">
                        <a16:rowId xmlns:a16="http://schemas.microsoft.com/office/drawing/2014/main" val="1492435218"/>
                      </a:ext>
                    </a:extLst>
                  </a:tr>
                </a:tbl>
              </a:graphicData>
            </a:graphic>
          </p:graphicFrame>
        </mc:Fallback>
      </mc:AlternateContent>
      <mc:AlternateContent xmlns:mc="http://schemas.openxmlformats.org/markup-compatibility/2006" xmlns:a14="http://schemas.microsoft.com/office/drawing/2010/main">
        <mc:Choice Requires="a14">
          <p:sp>
            <p:nvSpPr>
              <p:cNvPr id="11" name="CuadroTexto 10"/>
              <p:cNvSpPr txBox="1"/>
              <p:nvPr/>
            </p:nvSpPr>
            <p:spPr>
              <a:xfrm>
                <a:off x="8865453" y="3831565"/>
                <a:ext cx="2115736" cy="485454"/>
              </a:xfrm>
              <a:prstGeom prst="rect">
                <a:avLst/>
              </a:prstGeom>
              <a:noFill/>
              <a:ln>
                <a:solidFill>
                  <a:schemeClr val="tx1"/>
                </a:solidFill>
              </a:ln>
            </p:spPr>
            <p:txBody>
              <a:bodyPr wrap="square" rtlCol="0">
                <a:spAutoFit/>
              </a:bodyPr>
              <a:lstStyle/>
              <a:p>
                <a:pPr algn="ctr"/>
                <a:r>
                  <a:rPr lang="es-ES" sz="1200" b="1" dirty="0" smtClean="0"/>
                  <a:t>Seban &amp; </a:t>
                </a:r>
                <a:r>
                  <a:rPr lang="es-ES" sz="1200" b="1" dirty="0" err="1" smtClean="0"/>
                  <a:t>Shimazaki</a:t>
                </a:r>
                <a:r>
                  <a:rPr lang="es-ES" sz="1200" b="1" dirty="0" smtClean="0"/>
                  <a:t> correlation</a:t>
                </a:r>
              </a:p>
              <a:p>
                <a:pPr algn="ctr"/>
                <a14:m>
                  <m:oMathPara xmlns:m="http://schemas.openxmlformats.org/officeDocument/2006/math">
                    <m:oMathParaPr>
                      <m:jc m:val="centerGroup"/>
                    </m:oMathParaPr>
                    <m:oMath xmlns:m="http://schemas.openxmlformats.org/officeDocument/2006/math">
                      <m:d>
                        <m:dPr>
                          <m:begChr m:val="["/>
                          <m:endChr m:val="]"/>
                          <m:ctrlPr>
                            <a:rPr lang="es-ES" sz="1200" b="1" i="1" smtClean="0">
                              <a:latin typeface="Cambria Math" panose="02040503050406030204" pitchFamily="18" charset="0"/>
                            </a:rPr>
                          </m:ctrlPr>
                        </m:dPr>
                        <m:e>
                          <m:r>
                            <a:rPr lang="es-ES" sz="1200" b="1" i="1" smtClean="0">
                              <a:latin typeface="Cambria Math" panose="02040503050406030204" pitchFamily="18" charset="0"/>
                            </a:rPr>
                            <m:t>𝑵𝒖</m:t>
                          </m:r>
                          <m:r>
                            <a:rPr lang="es-ES" sz="1200" b="1" i="1" smtClean="0">
                              <a:latin typeface="Cambria Math" panose="02040503050406030204" pitchFamily="18" charset="0"/>
                            </a:rPr>
                            <m:t>=</m:t>
                          </m:r>
                          <m:r>
                            <a:rPr lang="es-ES" sz="1200" b="1" i="1" smtClean="0">
                              <a:latin typeface="Cambria Math" panose="02040503050406030204" pitchFamily="18" charset="0"/>
                            </a:rPr>
                            <m:t>𝟓</m:t>
                          </m:r>
                          <m:r>
                            <a:rPr lang="es-ES" sz="1200" b="1" i="1" smtClean="0">
                              <a:latin typeface="Cambria Math" panose="02040503050406030204" pitchFamily="18" charset="0"/>
                            </a:rPr>
                            <m:t>.</m:t>
                          </m:r>
                          <m:r>
                            <a:rPr lang="es-ES" sz="1200" b="1" i="1" smtClean="0">
                              <a:latin typeface="Cambria Math" panose="02040503050406030204" pitchFamily="18" charset="0"/>
                            </a:rPr>
                            <m:t>𝟎</m:t>
                          </m:r>
                          <m:r>
                            <a:rPr lang="es-ES" sz="1200" b="1" i="1" smtClean="0">
                              <a:latin typeface="Cambria Math" panose="02040503050406030204" pitchFamily="18" charset="0"/>
                            </a:rPr>
                            <m:t>+</m:t>
                          </m:r>
                          <m:r>
                            <a:rPr lang="es-ES" sz="1200" b="1" i="1" smtClean="0">
                              <a:latin typeface="Cambria Math" panose="02040503050406030204" pitchFamily="18" charset="0"/>
                            </a:rPr>
                            <m:t>𝟎</m:t>
                          </m:r>
                          <m:r>
                            <a:rPr lang="es-ES" sz="1200" b="1" i="1" smtClean="0">
                              <a:latin typeface="Cambria Math" panose="02040503050406030204" pitchFamily="18" charset="0"/>
                            </a:rPr>
                            <m:t>.</m:t>
                          </m:r>
                          <m:r>
                            <a:rPr lang="es-ES" sz="1200" b="1" i="1" smtClean="0">
                              <a:latin typeface="Cambria Math" panose="02040503050406030204" pitchFamily="18" charset="0"/>
                            </a:rPr>
                            <m:t>𝟎𝟐𝟓</m:t>
                          </m:r>
                          <m:r>
                            <a:rPr lang="es-ES" sz="1200" b="1" i="1" smtClean="0">
                              <a:latin typeface="Cambria Math" panose="02040503050406030204" pitchFamily="18" charset="0"/>
                            </a:rPr>
                            <m:t>·</m:t>
                          </m:r>
                          <m:sSup>
                            <m:sSupPr>
                              <m:ctrlPr>
                                <a:rPr lang="es-ES" sz="1200" b="1" i="1" smtClean="0">
                                  <a:latin typeface="Cambria Math" panose="02040503050406030204" pitchFamily="18" charset="0"/>
                                </a:rPr>
                              </m:ctrlPr>
                            </m:sSupPr>
                            <m:e>
                              <m:r>
                                <a:rPr lang="es-ES" sz="1200" b="1" i="1" smtClean="0">
                                  <a:latin typeface="Cambria Math" panose="02040503050406030204" pitchFamily="18" charset="0"/>
                                </a:rPr>
                                <m:t>𝑷𝒆</m:t>
                              </m:r>
                            </m:e>
                            <m:sup>
                              <m:r>
                                <a:rPr lang="es-ES" sz="1200" b="1" i="1" smtClean="0">
                                  <a:latin typeface="Cambria Math" panose="02040503050406030204" pitchFamily="18" charset="0"/>
                                </a:rPr>
                                <m:t>𝟎</m:t>
                              </m:r>
                              <m:r>
                                <a:rPr lang="es-ES" sz="1200" b="1" i="1" smtClean="0">
                                  <a:latin typeface="Cambria Math" panose="02040503050406030204" pitchFamily="18" charset="0"/>
                                </a:rPr>
                                <m:t>.</m:t>
                              </m:r>
                              <m:r>
                                <a:rPr lang="es-ES" sz="1200" b="1" i="1" smtClean="0">
                                  <a:latin typeface="Cambria Math" panose="02040503050406030204" pitchFamily="18" charset="0"/>
                                </a:rPr>
                                <m:t>𝟖</m:t>
                              </m:r>
                            </m:sup>
                          </m:sSup>
                        </m:e>
                      </m:d>
                    </m:oMath>
                  </m:oMathPara>
                </a14:m>
                <a:endParaRPr lang="es-ES" sz="1200" b="1" dirty="0" smtClean="0"/>
              </a:p>
            </p:txBody>
          </p:sp>
        </mc:Choice>
        <mc:Fallback xmlns="">
          <p:sp>
            <p:nvSpPr>
              <p:cNvPr id="11" name="CuadroTexto 10"/>
              <p:cNvSpPr txBox="1">
                <a:spLocks noRot="1" noChangeAspect="1" noMove="1" noResize="1" noEditPoints="1" noAdjustHandles="1" noChangeArrowheads="1" noChangeShapeType="1" noTextEdit="1"/>
              </p:cNvSpPr>
              <p:nvPr/>
            </p:nvSpPr>
            <p:spPr>
              <a:xfrm>
                <a:off x="8865453" y="3831565"/>
                <a:ext cx="2115736" cy="485454"/>
              </a:xfrm>
              <a:prstGeom prst="rect">
                <a:avLst/>
              </a:prstGeom>
              <a:blipFill>
                <a:blip r:embed="rId4"/>
                <a:stretch>
                  <a:fillRect/>
                </a:stretch>
              </a:blipFill>
              <a:ln>
                <a:solidFill>
                  <a:schemeClr val="tx1"/>
                </a:solidFill>
              </a:ln>
            </p:spPr>
            <p:txBody>
              <a:bodyPr/>
              <a:lstStyle/>
              <a:p>
                <a:r>
                  <a:rPr lang="es-ES">
                    <a:noFill/>
                  </a:rPr>
                  <a:t> </a:t>
                </a:r>
              </a:p>
            </p:txBody>
          </p:sp>
        </mc:Fallback>
      </mc:AlternateContent>
      <p:cxnSp>
        <p:nvCxnSpPr>
          <p:cNvPr id="12" name="Conector recto de flecha 11"/>
          <p:cNvCxnSpPr/>
          <p:nvPr/>
        </p:nvCxnSpPr>
        <p:spPr>
          <a:xfrm flipH="1">
            <a:off x="8620769" y="4290505"/>
            <a:ext cx="239235" cy="258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5774401" y="6066287"/>
            <a:ext cx="1800858" cy="415498"/>
          </a:xfrm>
          <a:prstGeom prst="rect">
            <a:avLst/>
          </a:prstGeom>
        </p:spPr>
        <p:txBody>
          <a:bodyPr wrap="square">
            <a:spAutoFit/>
          </a:bodyPr>
          <a:lstStyle/>
          <a:p>
            <a:pPr algn="ctr">
              <a:spcAft>
                <a:spcPts val="1000"/>
              </a:spcAft>
            </a:pPr>
            <a:r>
              <a:rPr lang="en-GB" sz="1050" b="1" u="sng" dirty="0">
                <a:ea typeface="Calibri" panose="020F0502020204030204" pitchFamily="34" charset="0"/>
                <a:cs typeface="Times New Roman" panose="02020603050405020304" pitchFamily="18" charset="0"/>
              </a:rPr>
              <a:t>Figure </a:t>
            </a:r>
            <a:r>
              <a:rPr lang="en-GB" sz="1050" b="1" u="sng" dirty="0" smtClean="0">
                <a:ea typeface="Calibri" panose="020F0502020204030204" pitchFamily="34" charset="0"/>
                <a:cs typeface="Times New Roman" panose="02020603050405020304" pitchFamily="18" charset="0"/>
              </a:rPr>
              <a:t>11</a:t>
            </a:r>
            <a:r>
              <a:rPr lang="en-GB" sz="1050" b="1" dirty="0" smtClean="0">
                <a:ea typeface="Calibri" panose="020F0502020204030204" pitchFamily="34" charset="0"/>
                <a:cs typeface="Times New Roman" panose="02020603050405020304" pitchFamily="18" charset="0"/>
              </a:rPr>
              <a:t>: Comparison of correlations for HTC</a:t>
            </a:r>
            <a:endParaRPr lang="es-ES" sz="105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8446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6. Lithium Loop Cell MELCOR model </a:t>
            </a:r>
            <a:endParaRPr lang="es-ES" dirty="0"/>
          </a:p>
        </p:txBody>
      </p:sp>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grpSp>
        <p:nvGrpSpPr>
          <p:cNvPr id="7" name="Grupo 6"/>
          <p:cNvGrpSpPr/>
          <p:nvPr/>
        </p:nvGrpSpPr>
        <p:grpSpPr>
          <a:xfrm>
            <a:off x="5164897" y="1163882"/>
            <a:ext cx="6985158" cy="4079237"/>
            <a:chOff x="596533" y="2162685"/>
            <a:chExt cx="6803871" cy="3993695"/>
          </a:xfrm>
        </p:grpSpPr>
        <p:grpSp>
          <p:nvGrpSpPr>
            <p:cNvPr id="8" name="Grupo 7"/>
            <p:cNvGrpSpPr/>
            <p:nvPr/>
          </p:nvGrpSpPr>
          <p:grpSpPr>
            <a:xfrm>
              <a:off x="596533" y="2162685"/>
              <a:ext cx="6803871" cy="3993695"/>
              <a:chOff x="26716794" y="28948233"/>
              <a:chExt cx="8566098" cy="5028076"/>
            </a:xfrm>
          </p:grpSpPr>
          <p:grpSp>
            <p:nvGrpSpPr>
              <p:cNvPr id="22" name="Grupo 21"/>
              <p:cNvGrpSpPr>
                <a:grpSpLocks noChangeAspect="1"/>
              </p:cNvGrpSpPr>
              <p:nvPr/>
            </p:nvGrpSpPr>
            <p:grpSpPr>
              <a:xfrm>
                <a:off x="27500727" y="28948233"/>
                <a:ext cx="7036538" cy="5028076"/>
                <a:chOff x="1115616" y="2384849"/>
                <a:chExt cx="5985489" cy="4277032"/>
              </a:xfrm>
            </p:grpSpPr>
            <p:pic>
              <p:nvPicPr>
                <p:cNvPr id="35" name="Imagen 34"/>
                <p:cNvPicPr>
                  <a:picLocks noChangeAspect="1"/>
                </p:cNvPicPr>
                <p:nvPr/>
              </p:nvPicPr>
              <p:blipFill>
                <a:blip r:embed="rId2"/>
                <a:stretch>
                  <a:fillRect/>
                </a:stretch>
              </p:blipFill>
              <p:spPr>
                <a:xfrm>
                  <a:off x="1115616" y="2384849"/>
                  <a:ext cx="5985489" cy="4277032"/>
                </a:xfrm>
                <a:prstGeom prst="rect">
                  <a:avLst/>
                </a:prstGeom>
              </p:spPr>
            </p:pic>
            <p:grpSp>
              <p:nvGrpSpPr>
                <p:cNvPr id="36" name="Grupo 35"/>
                <p:cNvGrpSpPr/>
                <p:nvPr/>
              </p:nvGrpSpPr>
              <p:grpSpPr>
                <a:xfrm>
                  <a:off x="2434196" y="5941769"/>
                  <a:ext cx="265553" cy="248747"/>
                  <a:chOff x="6012160" y="4760487"/>
                  <a:chExt cx="144016" cy="152400"/>
                </a:xfrm>
              </p:grpSpPr>
              <p:cxnSp>
                <p:nvCxnSpPr>
                  <p:cNvPr id="38" name="Conector recto 37"/>
                  <p:cNvCxnSpPr/>
                  <p:nvPr/>
                </p:nvCxnSpPr>
                <p:spPr>
                  <a:xfrm flipH="1">
                    <a:off x="6050235" y="4764679"/>
                    <a:ext cx="72008" cy="14401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6050235" y="4760487"/>
                    <a:ext cx="80392" cy="1524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H="1">
                    <a:off x="6012160" y="4836687"/>
                    <a:ext cx="14401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7" name="CuadroTexto 36"/>
                <p:cNvSpPr txBox="1"/>
                <p:nvPr/>
              </p:nvSpPr>
              <p:spPr>
                <a:xfrm>
                  <a:off x="2689624" y="5756688"/>
                  <a:ext cx="591346" cy="370728"/>
                </a:xfrm>
                <a:prstGeom prst="rect">
                  <a:avLst/>
                </a:prstGeom>
                <a:noFill/>
              </p:spPr>
              <p:txBody>
                <a:bodyPr wrap="none" rtlCol="0">
                  <a:spAutoFit/>
                </a:bodyPr>
                <a:lstStyle/>
                <a:p>
                  <a:r>
                    <a:rPr lang="en-GB" sz="1400" b="1" dirty="0" smtClean="0"/>
                    <a:t>Spill</a:t>
                  </a:r>
                  <a:endParaRPr lang="en-GB" sz="1400" b="1" dirty="0"/>
                </a:p>
              </p:txBody>
            </p:sp>
          </p:grpSp>
          <p:sp>
            <p:nvSpPr>
              <p:cNvPr id="23" name="CuadroTexto 22"/>
              <p:cNvSpPr txBox="1"/>
              <p:nvPr/>
            </p:nvSpPr>
            <p:spPr>
              <a:xfrm>
                <a:off x="26716794" y="31121233"/>
                <a:ext cx="862397" cy="723288"/>
              </a:xfrm>
              <a:prstGeom prst="roundRect">
                <a:avLst/>
              </a:prstGeom>
              <a:solidFill>
                <a:schemeClr val="bg1"/>
              </a:solidFill>
              <a:ln>
                <a:solidFill>
                  <a:schemeClr val="tx1">
                    <a:lumMod val="75000"/>
                    <a:lumOff val="25000"/>
                  </a:schemeClr>
                </a:solidFill>
              </a:ln>
            </p:spPr>
            <p:txBody>
              <a:bodyPr wrap="square" rtlCol="0">
                <a:spAutoFit/>
              </a:bodyPr>
              <a:lstStyle/>
              <a:p>
                <a:pPr algn="ctr"/>
                <a:r>
                  <a:rPr lang="en-GB" sz="1200" b="1" dirty="0" smtClean="0"/>
                  <a:t>Inner ring</a:t>
                </a:r>
                <a:endParaRPr lang="en-GB" sz="1200" b="1" dirty="0"/>
              </a:p>
            </p:txBody>
          </p:sp>
          <p:sp>
            <p:nvSpPr>
              <p:cNvPr id="24" name="CuadroTexto 23"/>
              <p:cNvSpPr txBox="1"/>
              <p:nvPr/>
            </p:nvSpPr>
            <p:spPr>
              <a:xfrm>
                <a:off x="34445819" y="31191931"/>
                <a:ext cx="837073" cy="643071"/>
              </a:xfrm>
              <a:prstGeom prst="roundRect">
                <a:avLst/>
              </a:prstGeom>
              <a:solidFill>
                <a:schemeClr val="bg1"/>
              </a:solidFill>
              <a:ln>
                <a:solidFill>
                  <a:schemeClr val="tx1">
                    <a:lumMod val="75000"/>
                    <a:lumOff val="25000"/>
                  </a:schemeClr>
                </a:solidFill>
              </a:ln>
            </p:spPr>
            <p:txBody>
              <a:bodyPr wrap="square" rtlCol="0">
                <a:spAutoFit/>
              </a:bodyPr>
              <a:lstStyle/>
              <a:p>
                <a:pPr algn="ctr"/>
                <a:r>
                  <a:rPr lang="en-GB" sz="1200" b="1" dirty="0" smtClean="0"/>
                  <a:t>Outer ring</a:t>
                </a:r>
                <a:endParaRPr lang="en-GB" sz="1200" b="1" dirty="0"/>
              </a:p>
            </p:txBody>
          </p:sp>
          <p:sp>
            <p:nvSpPr>
              <p:cNvPr id="25" name="Abrir llave 24"/>
              <p:cNvSpPr/>
              <p:nvPr/>
            </p:nvSpPr>
            <p:spPr>
              <a:xfrm>
                <a:off x="27618280" y="29257568"/>
                <a:ext cx="401051" cy="446101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6" name="CuadroTexto 25"/>
              <p:cNvSpPr txBox="1"/>
              <p:nvPr/>
            </p:nvSpPr>
            <p:spPr>
              <a:xfrm>
                <a:off x="30170394" y="28970605"/>
                <a:ext cx="1711104" cy="348743"/>
              </a:xfrm>
              <a:prstGeom prst="rect">
                <a:avLst/>
              </a:prstGeom>
              <a:noFill/>
            </p:spPr>
            <p:txBody>
              <a:bodyPr wrap="square" rtlCol="0">
                <a:spAutoFit/>
              </a:bodyPr>
              <a:lstStyle/>
              <a:p>
                <a:pPr algn="ctr"/>
                <a:r>
                  <a:rPr lang="en-GB" sz="1200" b="1" dirty="0" smtClean="0"/>
                  <a:t>LLC ceiling HS</a:t>
                </a:r>
                <a:endParaRPr lang="en-GB" sz="1200" b="1" dirty="0"/>
              </a:p>
            </p:txBody>
          </p:sp>
          <p:cxnSp>
            <p:nvCxnSpPr>
              <p:cNvPr id="27" name="Conector recto de flecha 26"/>
              <p:cNvCxnSpPr/>
              <p:nvPr/>
            </p:nvCxnSpPr>
            <p:spPr>
              <a:xfrm flipH="1">
                <a:off x="29874141" y="29146030"/>
                <a:ext cx="426317" cy="184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31757783" y="29146030"/>
                <a:ext cx="406242" cy="184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32355143" y="30948315"/>
                <a:ext cx="1029074" cy="653741"/>
              </a:xfrm>
              <a:prstGeom prst="rect">
                <a:avLst/>
              </a:prstGeom>
              <a:noFill/>
            </p:spPr>
            <p:txBody>
              <a:bodyPr wrap="square" rtlCol="0">
                <a:spAutoFit/>
              </a:bodyPr>
              <a:lstStyle/>
              <a:p>
                <a:pPr algn="ctr"/>
                <a:r>
                  <a:rPr lang="en-GB" sz="1200" b="1" dirty="0" smtClean="0"/>
                  <a:t>LLC wall HS</a:t>
                </a:r>
                <a:endParaRPr lang="en-GB" sz="1200" b="1" dirty="0"/>
              </a:p>
            </p:txBody>
          </p:sp>
          <p:cxnSp>
            <p:nvCxnSpPr>
              <p:cNvPr id="30" name="Conector recto de flecha 29"/>
              <p:cNvCxnSpPr/>
              <p:nvPr/>
            </p:nvCxnSpPr>
            <p:spPr>
              <a:xfrm flipV="1">
                <a:off x="33195722" y="30108074"/>
                <a:ext cx="408323" cy="8500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a:off x="33256859" y="31326070"/>
                <a:ext cx="319147" cy="377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a:off x="33041042" y="31482877"/>
                <a:ext cx="563004" cy="10890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31793632" y="33480015"/>
                <a:ext cx="1073384" cy="348743"/>
              </a:xfrm>
              <a:prstGeom prst="rect">
                <a:avLst/>
              </a:prstGeom>
              <a:noFill/>
            </p:spPr>
            <p:txBody>
              <a:bodyPr wrap="square" rtlCol="0">
                <a:spAutoFit/>
              </a:bodyPr>
              <a:lstStyle/>
              <a:p>
                <a:pPr algn="ctr"/>
                <a:r>
                  <a:rPr lang="en-GB" sz="1200" b="1" dirty="0" smtClean="0"/>
                  <a:t>Floor HS</a:t>
                </a:r>
                <a:endParaRPr lang="en-GB" sz="1200" b="1" dirty="0"/>
              </a:p>
            </p:txBody>
          </p:sp>
          <p:sp>
            <p:nvSpPr>
              <p:cNvPr id="34" name="Abrir llave 33"/>
              <p:cNvSpPr/>
              <p:nvPr/>
            </p:nvSpPr>
            <p:spPr>
              <a:xfrm flipH="1">
                <a:off x="34002485" y="29287370"/>
                <a:ext cx="401051" cy="446101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9" name="CuadroTexto 8"/>
            <p:cNvSpPr txBox="1"/>
            <p:nvPr/>
          </p:nvSpPr>
          <p:spPr>
            <a:xfrm>
              <a:off x="3537658" y="5059751"/>
              <a:ext cx="524503" cy="261610"/>
            </a:xfrm>
            <a:prstGeom prst="rect">
              <a:avLst/>
            </a:prstGeom>
            <a:noFill/>
          </p:spPr>
          <p:txBody>
            <a:bodyPr wrap="none" rtlCol="0">
              <a:spAutoFit/>
            </a:bodyPr>
            <a:lstStyle/>
            <a:p>
              <a:r>
                <a:rPr lang="es-ES" sz="1100" b="1" dirty="0" smtClean="0">
                  <a:solidFill>
                    <a:srgbClr val="2861A0"/>
                  </a:solidFill>
                </a:rPr>
                <a:t>FL607</a:t>
              </a:r>
              <a:endParaRPr lang="es-ES" sz="1100" b="1" dirty="0">
                <a:solidFill>
                  <a:srgbClr val="2861A0"/>
                </a:solidFill>
              </a:endParaRPr>
            </a:p>
          </p:txBody>
        </p:sp>
        <p:sp>
          <p:nvSpPr>
            <p:cNvPr id="10" name="CuadroTexto 9"/>
            <p:cNvSpPr txBox="1"/>
            <p:nvPr/>
          </p:nvSpPr>
          <p:spPr>
            <a:xfrm>
              <a:off x="3537658" y="3873524"/>
              <a:ext cx="524503" cy="261610"/>
            </a:xfrm>
            <a:prstGeom prst="rect">
              <a:avLst/>
            </a:prstGeom>
            <a:noFill/>
          </p:spPr>
          <p:txBody>
            <a:bodyPr wrap="none" rtlCol="0">
              <a:spAutoFit/>
            </a:bodyPr>
            <a:lstStyle/>
            <a:p>
              <a:r>
                <a:rPr lang="es-ES" sz="1100" b="1" dirty="0" smtClean="0">
                  <a:solidFill>
                    <a:srgbClr val="2861A0"/>
                  </a:solidFill>
                </a:rPr>
                <a:t>FL605</a:t>
              </a:r>
              <a:endParaRPr lang="es-ES" sz="1100" b="1" dirty="0">
                <a:solidFill>
                  <a:srgbClr val="2861A0"/>
                </a:solidFill>
              </a:endParaRPr>
            </a:p>
          </p:txBody>
        </p:sp>
        <p:sp>
          <p:nvSpPr>
            <p:cNvPr id="11" name="CuadroTexto 10"/>
            <p:cNvSpPr txBox="1"/>
            <p:nvPr/>
          </p:nvSpPr>
          <p:spPr>
            <a:xfrm>
              <a:off x="3537658" y="2708920"/>
              <a:ext cx="524503" cy="261610"/>
            </a:xfrm>
            <a:prstGeom prst="rect">
              <a:avLst/>
            </a:prstGeom>
            <a:noFill/>
          </p:spPr>
          <p:txBody>
            <a:bodyPr wrap="none" rtlCol="0">
              <a:spAutoFit/>
            </a:bodyPr>
            <a:lstStyle/>
            <a:p>
              <a:r>
                <a:rPr lang="es-ES" sz="1100" b="1" dirty="0" smtClean="0">
                  <a:solidFill>
                    <a:srgbClr val="2861A0"/>
                  </a:solidFill>
                </a:rPr>
                <a:t>FL603</a:t>
              </a:r>
              <a:endParaRPr lang="es-ES" sz="1100" b="1" dirty="0">
                <a:solidFill>
                  <a:srgbClr val="2861A0"/>
                </a:solidFill>
              </a:endParaRPr>
            </a:p>
          </p:txBody>
        </p:sp>
        <p:sp>
          <p:nvSpPr>
            <p:cNvPr id="12" name="CuadroTexto 11"/>
            <p:cNvSpPr txBox="1"/>
            <p:nvPr/>
          </p:nvSpPr>
          <p:spPr>
            <a:xfrm>
              <a:off x="4571551" y="3406326"/>
              <a:ext cx="524503" cy="261610"/>
            </a:xfrm>
            <a:prstGeom prst="rect">
              <a:avLst/>
            </a:prstGeom>
            <a:noFill/>
          </p:spPr>
          <p:txBody>
            <a:bodyPr wrap="none" rtlCol="0">
              <a:spAutoFit/>
            </a:bodyPr>
            <a:lstStyle/>
            <a:p>
              <a:r>
                <a:rPr lang="es-ES" sz="1100" b="1" dirty="0" smtClean="0">
                  <a:solidFill>
                    <a:srgbClr val="2861A0"/>
                  </a:solidFill>
                </a:rPr>
                <a:t>FL604</a:t>
              </a:r>
              <a:endParaRPr lang="es-ES" sz="1100" b="1" dirty="0">
                <a:solidFill>
                  <a:srgbClr val="2861A0"/>
                </a:solidFill>
              </a:endParaRPr>
            </a:p>
          </p:txBody>
        </p:sp>
        <p:sp>
          <p:nvSpPr>
            <p:cNvPr id="13" name="CuadroTexto 12"/>
            <p:cNvSpPr txBox="1"/>
            <p:nvPr/>
          </p:nvSpPr>
          <p:spPr>
            <a:xfrm>
              <a:off x="4571551" y="4583270"/>
              <a:ext cx="524503" cy="261610"/>
            </a:xfrm>
            <a:prstGeom prst="rect">
              <a:avLst/>
            </a:prstGeom>
            <a:noFill/>
          </p:spPr>
          <p:txBody>
            <a:bodyPr wrap="none" rtlCol="0">
              <a:spAutoFit/>
            </a:bodyPr>
            <a:lstStyle/>
            <a:p>
              <a:r>
                <a:rPr lang="es-ES" sz="1100" b="1" dirty="0" smtClean="0">
                  <a:solidFill>
                    <a:srgbClr val="2861A0"/>
                  </a:solidFill>
                </a:rPr>
                <a:t>FL606</a:t>
              </a:r>
              <a:endParaRPr lang="es-ES" sz="1100" b="1" dirty="0">
                <a:solidFill>
                  <a:srgbClr val="2861A0"/>
                </a:solidFill>
              </a:endParaRPr>
            </a:p>
          </p:txBody>
        </p:sp>
        <p:sp>
          <p:nvSpPr>
            <p:cNvPr id="14" name="CuadroTexto 13"/>
            <p:cNvSpPr txBox="1"/>
            <p:nvPr/>
          </p:nvSpPr>
          <p:spPr>
            <a:xfrm>
              <a:off x="2662668" y="3398711"/>
              <a:ext cx="524503" cy="261610"/>
            </a:xfrm>
            <a:prstGeom prst="rect">
              <a:avLst/>
            </a:prstGeom>
            <a:noFill/>
          </p:spPr>
          <p:txBody>
            <a:bodyPr wrap="none" rtlCol="0">
              <a:spAutoFit/>
            </a:bodyPr>
            <a:lstStyle/>
            <a:p>
              <a:r>
                <a:rPr lang="es-ES" sz="1100" b="1" dirty="0" smtClean="0">
                  <a:solidFill>
                    <a:srgbClr val="2861A0"/>
                  </a:solidFill>
                </a:rPr>
                <a:t>FL602</a:t>
              </a:r>
              <a:endParaRPr lang="es-ES" sz="1100" b="1" dirty="0">
                <a:solidFill>
                  <a:srgbClr val="2861A0"/>
                </a:solidFill>
              </a:endParaRPr>
            </a:p>
          </p:txBody>
        </p:sp>
        <p:sp>
          <p:nvSpPr>
            <p:cNvPr id="15" name="CuadroTexto 14"/>
            <p:cNvSpPr txBox="1"/>
            <p:nvPr/>
          </p:nvSpPr>
          <p:spPr>
            <a:xfrm>
              <a:off x="2639959" y="4565359"/>
              <a:ext cx="524503" cy="261610"/>
            </a:xfrm>
            <a:prstGeom prst="rect">
              <a:avLst/>
            </a:prstGeom>
            <a:noFill/>
          </p:spPr>
          <p:txBody>
            <a:bodyPr wrap="none" rtlCol="0">
              <a:spAutoFit/>
            </a:bodyPr>
            <a:lstStyle/>
            <a:p>
              <a:r>
                <a:rPr lang="es-ES" sz="1100" b="1" dirty="0" smtClean="0">
                  <a:solidFill>
                    <a:srgbClr val="2861A0"/>
                  </a:solidFill>
                </a:rPr>
                <a:t>FL601</a:t>
              </a:r>
              <a:endParaRPr lang="es-ES" sz="1100" b="1" dirty="0">
                <a:solidFill>
                  <a:srgbClr val="2861A0"/>
                </a:solidFill>
              </a:endParaRPr>
            </a:p>
          </p:txBody>
        </p:sp>
        <p:sp>
          <p:nvSpPr>
            <p:cNvPr id="16" name="CuadroTexto 15"/>
            <p:cNvSpPr txBox="1"/>
            <p:nvPr/>
          </p:nvSpPr>
          <p:spPr>
            <a:xfrm>
              <a:off x="4012298" y="4895067"/>
              <a:ext cx="490449" cy="207791"/>
            </a:xfrm>
            <a:prstGeom prst="rect">
              <a:avLst/>
            </a:prstGeom>
            <a:noFill/>
          </p:spPr>
          <p:txBody>
            <a:bodyPr wrap="none" rtlCol="0">
              <a:spAutoFit/>
            </a:bodyPr>
            <a:lstStyle/>
            <a:p>
              <a:r>
                <a:rPr lang="es-ES" sz="1100" b="1" dirty="0" smtClean="0"/>
                <a:t>CV606</a:t>
              </a:r>
              <a:endParaRPr lang="es-ES" sz="1100" b="1" dirty="0"/>
            </a:p>
          </p:txBody>
        </p:sp>
        <p:sp>
          <p:nvSpPr>
            <p:cNvPr id="17" name="CuadroTexto 16"/>
            <p:cNvSpPr txBox="1"/>
            <p:nvPr/>
          </p:nvSpPr>
          <p:spPr>
            <a:xfrm>
              <a:off x="1554722" y="4895067"/>
              <a:ext cx="490449" cy="207791"/>
            </a:xfrm>
            <a:prstGeom prst="rect">
              <a:avLst/>
            </a:prstGeom>
            <a:noFill/>
          </p:spPr>
          <p:txBody>
            <a:bodyPr wrap="none" rtlCol="0">
              <a:spAutoFit/>
            </a:bodyPr>
            <a:lstStyle/>
            <a:p>
              <a:r>
                <a:rPr lang="es-ES" sz="1100" b="1" dirty="0" smtClean="0"/>
                <a:t>CV601</a:t>
              </a:r>
              <a:endParaRPr lang="es-ES" sz="1100" b="1" dirty="0"/>
            </a:p>
          </p:txBody>
        </p:sp>
        <p:sp>
          <p:nvSpPr>
            <p:cNvPr id="18" name="CuadroTexto 17"/>
            <p:cNvSpPr txBox="1"/>
            <p:nvPr/>
          </p:nvSpPr>
          <p:spPr>
            <a:xfrm>
              <a:off x="4012298" y="3692151"/>
              <a:ext cx="490449" cy="207791"/>
            </a:xfrm>
            <a:prstGeom prst="rect">
              <a:avLst/>
            </a:prstGeom>
            <a:noFill/>
          </p:spPr>
          <p:txBody>
            <a:bodyPr wrap="none" rtlCol="0">
              <a:spAutoFit/>
            </a:bodyPr>
            <a:lstStyle/>
            <a:p>
              <a:r>
                <a:rPr lang="es-ES" sz="1100" b="1" dirty="0" smtClean="0"/>
                <a:t>CV605</a:t>
              </a:r>
              <a:endParaRPr lang="es-ES" sz="1100" b="1" dirty="0"/>
            </a:p>
          </p:txBody>
        </p:sp>
        <p:sp>
          <p:nvSpPr>
            <p:cNvPr id="19" name="CuadroTexto 18"/>
            <p:cNvSpPr txBox="1"/>
            <p:nvPr/>
          </p:nvSpPr>
          <p:spPr>
            <a:xfrm>
              <a:off x="1554722" y="3692151"/>
              <a:ext cx="490449" cy="207791"/>
            </a:xfrm>
            <a:prstGeom prst="rect">
              <a:avLst/>
            </a:prstGeom>
            <a:noFill/>
          </p:spPr>
          <p:txBody>
            <a:bodyPr wrap="none" rtlCol="0">
              <a:spAutoFit/>
            </a:bodyPr>
            <a:lstStyle/>
            <a:p>
              <a:r>
                <a:rPr lang="es-ES" sz="1100" b="1" dirty="0" smtClean="0"/>
                <a:t>CV602</a:t>
              </a:r>
              <a:endParaRPr lang="es-ES" sz="1100" b="1" dirty="0"/>
            </a:p>
          </p:txBody>
        </p:sp>
        <p:sp>
          <p:nvSpPr>
            <p:cNvPr id="20" name="CuadroTexto 19"/>
            <p:cNvSpPr txBox="1"/>
            <p:nvPr/>
          </p:nvSpPr>
          <p:spPr>
            <a:xfrm>
              <a:off x="4012298" y="2580021"/>
              <a:ext cx="490449" cy="207791"/>
            </a:xfrm>
            <a:prstGeom prst="rect">
              <a:avLst/>
            </a:prstGeom>
            <a:noFill/>
          </p:spPr>
          <p:txBody>
            <a:bodyPr wrap="none" rtlCol="0">
              <a:spAutoFit/>
            </a:bodyPr>
            <a:lstStyle/>
            <a:p>
              <a:r>
                <a:rPr lang="es-ES" sz="1100" b="1" dirty="0" smtClean="0"/>
                <a:t>CV604</a:t>
              </a:r>
              <a:endParaRPr lang="es-ES" sz="1100" b="1" dirty="0"/>
            </a:p>
          </p:txBody>
        </p:sp>
        <p:sp>
          <p:nvSpPr>
            <p:cNvPr id="21" name="CuadroTexto 20"/>
            <p:cNvSpPr txBox="1"/>
            <p:nvPr/>
          </p:nvSpPr>
          <p:spPr>
            <a:xfrm>
              <a:off x="1554722" y="2580021"/>
              <a:ext cx="490449" cy="207791"/>
            </a:xfrm>
            <a:prstGeom prst="rect">
              <a:avLst/>
            </a:prstGeom>
            <a:noFill/>
          </p:spPr>
          <p:txBody>
            <a:bodyPr wrap="none" rtlCol="0">
              <a:spAutoFit/>
            </a:bodyPr>
            <a:lstStyle/>
            <a:p>
              <a:r>
                <a:rPr lang="es-ES" sz="1100" b="1" dirty="0" smtClean="0"/>
                <a:t>CV603</a:t>
              </a:r>
              <a:endParaRPr lang="es-ES" sz="1100" b="1" dirty="0"/>
            </a:p>
          </p:txBody>
        </p:sp>
      </p:grpSp>
      <p:sp>
        <p:nvSpPr>
          <p:cNvPr id="42" name="CuadroTexto 41"/>
          <p:cNvSpPr txBox="1"/>
          <p:nvPr/>
        </p:nvSpPr>
        <p:spPr>
          <a:xfrm>
            <a:off x="125965" y="936819"/>
            <a:ext cx="5036439" cy="4691167"/>
          </a:xfrm>
          <a:prstGeom prst="rect">
            <a:avLst/>
          </a:prstGeom>
          <a:noFill/>
        </p:spPr>
        <p:txBody>
          <a:bodyPr wrap="square" numCol="1" spcCol="360000" rtlCol="0">
            <a:noAutofit/>
          </a:bodyPr>
          <a:lstStyle/>
          <a:p>
            <a:pPr marL="285750" indent="-285750" algn="just">
              <a:lnSpc>
                <a:spcPts val="2200"/>
              </a:lnSpc>
              <a:buFont typeface="Wingdings" panose="05000000000000000000" pitchFamily="2" charset="2"/>
              <a:buChar char="Ø"/>
            </a:pPr>
            <a:r>
              <a:rPr lang="en-GB" sz="1600" b="1" dirty="0" smtClean="0"/>
              <a:t>Objective: to capture the heat transfer between the liquid Li and the room atmosphere.</a:t>
            </a:r>
          </a:p>
          <a:p>
            <a:pPr marL="285750" indent="-285750" algn="just">
              <a:lnSpc>
                <a:spcPts val="2200"/>
              </a:lnSpc>
              <a:buFont typeface="Wingdings" panose="05000000000000000000" pitchFamily="2" charset="2"/>
              <a:buChar char="Ø"/>
            </a:pPr>
            <a:endParaRPr lang="en-GB" sz="1600" b="1" dirty="0" smtClean="0"/>
          </a:p>
          <a:p>
            <a:pPr marL="285750" indent="-285750" algn="just">
              <a:lnSpc>
                <a:spcPts val="2200"/>
              </a:lnSpc>
              <a:buFont typeface="Wingdings" panose="05000000000000000000" pitchFamily="2" charset="2"/>
              <a:buChar char="Ø"/>
            </a:pPr>
            <a:r>
              <a:rPr lang="en-GB" sz="1600" b="1" dirty="0" smtClean="0"/>
              <a:t>LLC divided in 2 rings </a:t>
            </a:r>
            <a:r>
              <a:rPr lang="en-GB" sz="1600" dirty="0" smtClean="0"/>
              <a:t>(inner and outer), </a:t>
            </a:r>
            <a:r>
              <a:rPr lang="en-GB" sz="1600" b="1" dirty="0" smtClean="0"/>
              <a:t>which in turn are subdivided into 6 CVs. </a:t>
            </a:r>
          </a:p>
          <a:p>
            <a:pPr marL="285750" indent="-285750" algn="just">
              <a:lnSpc>
                <a:spcPts val="2200"/>
              </a:lnSpc>
              <a:buFont typeface="Wingdings" panose="05000000000000000000" pitchFamily="2" charset="2"/>
              <a:buChar char="Ø"/>
            </a:pPr>
            <a:endParaRPr lang="en-GB" sz="1600" b="1" dirty="0" smtClean="0"/>
          </a:p>
          <a:p>
            <a:pPr marL="285750" indent="-285750" algn="just">
              <a:lnSpc>
                <a:spcPts val="2200"/>
              </a:lnSpc>
              <a:buFont typeface="Wingdings" panose="05000000000000000000" pitchFamily="2" charset="2"/>
              <a:buChar char="Ø"/>
            </a:pPr>
            <a:r>
              <a:rPr lang="en-GB" sz="1600" b="1" dirty="0" smtClean="0"/>
              <a:t>Steps model</a:t>
            </a:r>
            <a:r>
              <a:rPr lang="en-GB" sz="1600" dirty="0" smtClean="0"/>
              <a:t> located </a:t>
            </a:r>
            <a:r>
              <a:rPr lang="en-GB" sz="1600" b="1" dirty="0" smtClean="0"/>
              <a:t>in the inner ring, where the Li spills occurs. </a:t>
            </a:r>
            <a:r>
              <a:rPr lang="en-GB" sz="1600" dirty="0" smtClean="0"/>
              <a:t>Walls, floor and ceiling have been modelled as HS.</a:t>
            </a:r>
          </a:p>
          <a:p>
            <a:pPr marL="285750" indent="-285750" algn="just">
              <a:lnSpc>
                <a:spcPts val="2200"/>
              </a:lnSpc>
              <a:buFont typeface="Wingdings" panose="05000000000000000000" pitchFamily="2" charset="2"/>
              <a:buChar char="Ø"/>
            </a:pPr>
            <a:endParaRPr lang="en-GB" sz="1600" dirty="0" smtClean="0"/>
          </a:p>
          <a:p>
            <a:pPr marL="285750" indent="-285750" algn="just">
              <a:lnSpc>
                <a:spcPts val="2200"/>
              </a:lnSpc>
              <a:buFont typeface="Wingdings" panose="05000000000000000000" pitchFamily="2" charset="2"/>
              <a:buChar char="Ø"/>
            </a:pPr>
            <a:r>
              <a:rPr lang="en-GB" sz="1600" dirty="0" smtClean="0"/>
              <a:t>Modelling also needs to take care of POOL-ATM heat transfer in LLC, also under free or forced convective regime in the spill cell (as predicted by MELCOR criteria), while </a:t>
            </a:r>
            <a:r>
              <a:rPr lang="en-GB" sz="1600" b="1" dirty="0" smtClean="0"/>
              <a:t>the energy is afterwards distributed in the whole room.  </a:t>
            </a:r>
          </a:p>
          <a:p>
            <a:pPr marL="285750" indent="-285750" algn="just">
              <a:lnSpc>
                <a:spcPts val="2200"/>
              </a:lnSpc>
              <a:buFont typeface="Wingdings" panose="05000000000000000000" pitchFamily="2" charset="2"/>
              <a:buChar char="Ø"/>
            </a:pPr>
            <a:endParaRPr lang="en-GB" sz="1600" dirty="0" smtClean="0"/>
          </a:p>
          <a:p>
            <a:pPr marL="285750" indent="-285750" algn="just">
              <a:lnSpc>
                <a:spcPts val="2200"/>
              </a:lnSpc>
              <a:buFont typeface="Wingdings" panose="05000000000000000000" pitchFamily="2" charset="2"/>
              <a:buChar char="Ø"/>
            </a:pPr>
            <a:r>
              <a:rPr lang="en-GB" sz="1600" dirty="0" smtClean="0"/>
              <a:t>The </a:t>
            </a:r>
            <a:r>
              <a:rPr lang="en-GB" sz="1600" b="1" dirty="0" smtClean="0"/>
              <a:t>spill function has been extrapolated in the case of a leakage of 4500 kg of Li </a:t>
            </a:r>
            <a:r>
              <a:rPr lang="en-GB" sz="1600" dirty="0" smtClean="0"/>
              <a:t>(PLO is completely empty – worst case).</a:t>
            </a:r>
            <a:endParaRPr lang="en-GB" sz="1600" b="1" dirty="0" smtClean="0"/>
          </a:p>
          <a:p>
            <a:pPr marL="285750" indent="-285750" algn="just">
              <a:lnSpc>
                <a:spcPts val="2200"/>
              </a:lnSpc>
              <a:buFont typeface="Wingdings" panose="05000000000000000000" pitchFamily="2" charset="2"/>
              <a:buChar char="Ø"/>
            </a:pPr>
            <a:endParaRPr lang="en-GB" sz="1600" dirty="0" smtClean="0"/>
          </a:p>
          <a:p>
            <a:pPr marL="285750" indent="-285750" algn="just">
              <a:lnSpc>
                <a:spcPts val="2200"/>
              </a:lnSpc>
              <a:buFont typeface="Wingdings" panose="05000000000000000000" pitchFamily="2" charset="2"/>
              <a:buChar char="Ø"/>
            </a:pPr>
            <a:endParaRPr lang="en-GB" sz="1600" dirty="0" smtClean="0"/>
          </a:p>
        </p:txBody>
      </p:sp>
      <p:sp>
        <p:nvSpPr>
          <p:cNvPr id="43" name="Rectángulo 42"/>
          <p:cNvSpPr/>
          <p:nvPr/>
        </p:nvSpPr>
        <p:spPr>
          <a:xfrm>
            <a:off x="7064493" y="5368312"/>
            <a:ext cx="3269856" cy="253916"/>
          </a:xfrm>
          <a:prstGeom prst="rect">
            <a:avLst/>
          </a:prstGeom>
        </p:spPr>
        <p:txBody>
          <a:bodyPr wrap="square">
            <a:spAutoFit/>
          </a:bodyPr>
          <a:lstStyle/>
          <a:p>
            <a:pPr>
              <a:spcAft>
                <a:spcPts val="1000"/>
              </a:spcAft>
            </a:pPr>
            <a:r>
              <a:rPr lang="en-GB" sz="1050" b="1" u="sng" dirty="0" smtClean="0">
                <a:ea typeface="Calibri" panose="020F0502020204030204" pitchFamily="34" charset="0"/>
                <a:cs typeface="Times New Roman" panose="02020603050405020304" pitchFamily="18" charset="0"/>
              </a:rPr>
              <a:t>Figure 12</a:t>
            </a:r>
            <a:r>
              <a:rPr lang="en-GB" sz="1050" b="1" dirty="0" smtClean="0">
                <a:ea typeface="Calibri" panose="020F0502020204030204" pitchFamily="34" charset="0"/>
                <a:cs typeface="Times New Roman" panose="02020603050405020304" pitchFamily="18" charset="0"/>
              </a:rPr>
              <a:t>: Lithium Loop Cell MELCOR model</a:t>
            </a:r>
            <a:endParaRPr lang="es-ES" sz="105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276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7. Results &amp; </a:t>
            </a:r>
            <a:r>
              <a:rPr lang="es-ES" dirty="0" err="1" smtClean="0"/>
              <a:t>limitations</a:t>
            </a:r>
            <a:endParaRPr lang="es-ES" dirty="0"/>
          </a:p>
        </p:txBody>
      </p:sp>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pic>
        <p:nvPicPr>
          <p:cNvPr id="7" name="Imagen 6"/>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6059" r="13540"/>
          <a:stretch/>
        </p:blipFill>
        <p:spPr bwMode="auto">
          <a:xfrm>
            <a:off x="722935" y="642938"/>
            <a:ext cx="5031105" cy="4019550"/>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6870" r="13540"/>
          <a:stretch/>
        </p:blipFill>
        <p:spPr bwMode="auto">
          <a:xfrm>
            <a:off x="6635364" y="619126"/>
            <a:ext cx="4979172" cy="4067174"/>
          </a:xfrm>
          <a:prstGeom prst="rect">
            <a:avLst/>
          </a:prstGeom>
          <a:ln>
            <a:noFill/>
          </a:ln>
          <a:extLst>
            <a:ext uri="{53640926-AAD7-44D8-BBD7-CCE9431645EC}">
              <a14:shadowObscured xmlns:a14="http://schemas.microsoft.com/office/drawing/2010/main"/>
            </a:ext>
          </a:extLst>
        </p:spPr>
      </p:pic>
      <p:sp>
        <p:nvSpPr>
          <p:cNvPr id="10" name="Rectángulo 9"/>
          <p:cNvSpPr/>
          <p:nvPr/>
        </p:nvSpPr>
        <p:spPr>
          <a:xfrm>
            <a:off x="1832223" y="4725155"/>
            <a:ext cx="2812528" cy="253916"/>
          </a:xfrm>
          <a:prstGeom prst="rect">
            <a:avLst/>
          </a:prstGeom>
        </p:spPr>
        <p:txBody>
          <a:bodyPr wrap="square">
            <a:spAutoFit/>
          </a:bodyPr>
          <a:lstStyle/>
          <a:p>
            <a:pPr algn="ctr">
              <a:spcAft>
                <a:spcPts val="1000"/>
              </a:spcAft>
            </a:pPr>
            <a:r>
              <a:rPr lang="en-GB" sz="1050" b="1" u="sng" dirty="0">
                <a:ea typeface="Calibri" panose="020F0502020204030204" pitchFamily="34" charset="0"/>
                <a:cs typeface="Times New Roman" panose="02020603050405020304" pitchFamily="18" charset="0"/>
              </a:rPr>
              <a:t>Figure </a:t>
            </a:r>
            <a:r>
              <a:rPr lang="en-GB" sz="1050" b="1" u="sng" dirty="0" smtClean="0">
                <a:ea typeface="Calibri" panose="020F0502020204030204" pitchFamily="34" charset="0"/>
                <a:cs typeface="Times New Roman" panose="02020603050405020304" pitchFamily="18" charset="0"/>
              </a:rPr>
              <a:t>13</a:t>
            </a:r>
            <a:r>
              <a:rPr lang="en-GB" sz="1050" b="1" dirty="0" smtClean="0">
                <a:ea typeface="Calibri" panose="020F0502020204030204" pitchFamily="34" charset="0"/>
                <a:cs typeface="Times New Roman" panose="02020603050405020304" pitchFamily="18" charset="0"/>
              </a:rPr>
              <a:t>: Temperature transient in CV601</a:t>
            </a:r>
            <a:endParaRPr lang="es-ES" sz="1050" b="1" dirty="0">
              <a:ea typeface="Calibri" panose="020F0502020204030204" pitchFamily="34" charset="0"/>
              <a:cs typeface="Times New Roman" panose="02020603050405020304" pitchFamily="18" charset="0"/>
            </a:endParaRPr>
          </a:p>
        </p:txBody>
      </p:sp>
      <p:sp>
        <p:nvSpPr>
          <p:cNvPr id="11" name="Rectángulo 10"/>
          <p:cNvSpPr/>
          <p:nvPr/>
        </p:nvSpPr>
        <p:spPr>
          <a:xfrm>
            <a:off x="6883798" y="4725155"/>
            <a:ext cx="4482304" cy="253916"/>
          </a:xfrm>
          <a:prstGeom prst="rect">
            <a:avLst/>
          </a:prstGeom>
        </p:spPr>
        <p:txBody>
          <a:bodyPr wrap="square">
            <a:spAutoFit/>
          </a:bodyPr>
          <a:lstStyle/>
          <a:p>
            <a:pPr>
              <a:spcAft>
                <a:spcPts val="1000"/>
              </a:spcAft>
            </a:pPr>
            <a:r>
              <a:rPr lang="en-GB" sz="1050" b="1" u="sng" dirty="0">
                <a:ea typeface="Calibri" panose="020F0502020204030204" pitchFamily="34" charset="0"/>
                <a:cs typeface="Times New Roman" panose="02020603050405020304" pitchFamily="18" charset="0"/>
              </a:rPr>
              <a:t>Figure </a:t>
            </a:r>
            <a:r>
              <a:rPr lang="en-GB" sz="1050" b="1" u="sng" dirty="0" smtClean="0">
                <a:ea typeface="Calibri" panose="020F0502020204030204" pitchFamily="34" charset="0"/>
                <a:cs typeface="Times New Roman" panose="02020603050405020304" pitchFamily="18" charset="0"/>
              </a:rPr>
              <a:t>14</a:t>
            </a:r>
            <a:r>
              <a:rPr lang="en-GB" sz="1050" b="1" dirty="0" smtClean="0">
                <a:ea typeface="Calibri" panose="020F0502020204030204" pitchFamily="34" charset="0"/>
                <a:cs typeface="Times New Roman" panose="02020603050405020304" pitchFamily="18" charset="0"/>
              </a:rPr>
              <a:t>: Evolution of the atmosphere temperatures during the transient</a:t>
            </a:r>
            <a:endParaRPr lang="es-ES" sz="1050" b="1" dirty="0">
              <a:ea typeface="Calibri" panose="020F0502020204030204" pitchFamily="34" charset="0"/>
              <a:cs typeface="Times New Roman" panose="02020603050405020304" pitchFamily="18" charset="0"/>
            </a:endParaRPr>
          </a:p>
        </p:txBody>
      </p:sp>
      <p:cxnSp>
        <p:nvCxnSpPr>
          <p:cNvPr id="12" name="Conector recto de flecha 11"/>
          <p:cNvCxnSpPr/>
          <p:nvPr/>
        </p:nvCxnSpPr>
        <p:spPr>
          <a:xfrm>
            <a:off x="1988820" y="2694949"/>
            <a:ext cx="1253126" cy="0"/>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2211436" y="1932744"/>
            <a:ext cx="883295" cy="525875"/>
          </a:xfrm>
          <a:prstGeom prst="rect">
            <a:avLst/>
          </a:prstGeom>
          <a:noFill/>
        </p:spPr>
        <p:txBody>
          <a:bodyPr wrap="square" rtlCol="0">
            <a:spAutoFit/>
          </a:bodyPr>
          <a:lstStyle/>
          <a:p>
            <a:pPr algn="ctr"/>
            <a:r>
              <a:rPr lang="es-ES" sz="1400" b="1" dirty="0" smtClean="0"/>
              <a:t>SOLID PHASE</a:t>
            </a:r>
            <a:endParaRPr lang="es-ES" sz="1400" b="1" dirty="0"/>
          </a:p>
        </p:txBody>
      </p:sp>
      <p:cxnSp>
        <p:nvCxnSpPr>
          <p:cNvPr id="14" name="Conector recto 13"/>
          <p:cNvCxnSpPr/>
          <p:nvPr/>
        </p:nvCxnSpPr>
        <p:spPr>
          <a:xfrm>
            <a:off x="3235596" y="1266530"/>
            <a:ext cx="0" cy="145508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4387641" y="902600"/>
            <a:ext cx="978002" cy="246221"/>
          </a:xfrm>
          <a:prstGeom prst="rect">
            <a:avLst/>
          </a:prstGeom>
          <a:noFill/>
        </p:spPr>
        <p:txBody>
          <a:bodyPr wrap="square" rtlCol="0">
            <a:spAutoFit/>
          </a:bodyPr>
          <a:lstStyle/>
          <a:p>
            <a:pPr algn="ctr"/>
            <a:r>
              <a:rPr lang="es-ES" sz="1000" b="1" dirty="0" smtClean="0"/>
              <a:t>t = </a:t>
            </a:r>
            <a:r>
              <a:rPr lang="es-ES" sz="1000" b="1" dirty="0" smtClean="0"/>
              <a:t>3700 s</a:t>
            </a:r>
            <a:endParaRPr lang="es-ES" sz="1000" b="1" dirty="0"/>
          </a:p>
        </p:txBody>
      </p:sp>
      <p:cxnSp>
        <p:nvCxnSpPr>
          <p:cNvPr id="16" name="Conector recto de flecha 15"/>
          <p:cNvCxnSpPr/>
          <p:nvPr/>
        </p:nvCxnSpPr>
        <p:spPr>
          <a:xfrm flipH="1">
            <a:off x="4322446" y="1080135"/>
            <a:ext cx="288924" cy="177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2680764" y="936404"/>
            <a:ext cx="978002" cy="246221"/>
          </a:xfrm>
          <a:prstGeom prst="rect">
            <a:avLst/>
          </a:prstGeom>
          <a:noFill/>
        </p:spPr>
        <p:txBody>
          <a:bodyPr wrap="square" rtlCol="0">
            <a:spAutoFit/>
          </a:bodyPr>
          <a:lstStyle/>
          <a:p>
            <a:pPr algn="ctr"/>
            <a:r>
              <a:rPr lang="es-ES" sz="1000" b="1" dirty="0" smtClean="0"/>
              <a:t>t = </a:t>
            </a:r>
            <a:r>
              <a:rPr lang="es-ES" sz="1000" b="1" dirty="0" smtClean="0"/>
              <a:t>2400 s</a:t>
            </a:r>
            <a:endParaRPr lang="es-ES" sz="1000" b="1" dirty="0"/>
          </a:p>
        </p:txBody>
      </p:sp>
      <p:cxnSp>
        <p:nvCxnSpPr>
          <p:cNvPr id="18" name="Conector recto de flecha 17"/>
          <p:cNvCxnSpPr/>
          <p:nvPr/>
        </p:nvCxnSpPr>
        <p:spPr>
          <a:xfrm>
            <a:off x="3132773" y="1119664"/>
            <a:ext cx="103573" cy="1344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664596" y="5173498"/>
            <a:ext cx="5147783" cy="938719"/>
          </a:xfrm>
          <a:prstGeom prst="rect">
            <a:avLst/>
          </a:prstGeom>
          <a:solidFill>
            <a:schemeClr val="bg1"/>
          </a:solidFill>
          <a:ln>
            <a:noFill/>
          </a:ln>
        </p:spPr>
        <p:txBody>
          <a:bodyPr wrap="square" rtlCol="0">
            <a:spAutoFit/>
          </a:bodyPr>
          <a:lstStyle/>
          <a:p>
            <a:pPr marL="342900" indent="-342900" algn="just">
              <a:lnSpc>
                <a:spcPts val="2200"/>
              </a:lnSpc>
              <a:buFont typeface="Wingdings" panose="05000000000000000000" pitchFamily="2" charset="2"/>
              <a:buChar char="Ø"/>
            </a:pPr>
            <a:r>
              <a:rPr lang="es-ES" b="1" dirty="0" smtClean="0"/>
              <a:t>Solid phase is </a:t>
            </a:r>
            <a:r>
              <a:rPr lang="es-ES" b="1" dirty="0" err="1" smtClean="0"/>
              <a:t>predicted</a:t>
            </a:r>
            <a:r>
              <a:rPr lang="es-ES" b="1" dirty="0" smtClean="0"/>
              <a:t> </a:t>
            </a:r>
            <a:r>
              <a:rPr lang="es-ES" b="1" dirty="0" err="1" smtClean="0"/>
              <a:t>during</a:t>
            </a:r>
            <a:r>
              <a:rPr lang="es-ES" b="1" dirty="0"/>
              <a:t> </a:t>
            </a:r>
            <a:r>
              <a:rPr lang="es-ES" b="1" dirty="0" smtClean="0"/>
              <a:t>≈ </a:t>
            </a:r>
            <a:r>
              <a:rPr lang="es-ES" b="1" dirty="0" smtClean="0"/>
              <a:t>2900 kg </a:t>
            </a:r>
            <a:r>
              <a:rPr lang="es-ES" b="1" dirty="0" smtClean="0"/>
              <a:t>of the Li spill (the first </a:t>
            </a:r>
            <a:r>
              <a:rPr lang="es-ES" b="1" dirty="0" smtClean="0"/>
              <a:t>1400 s </a:t>
            </a:r>
            <a:r>
              <a:rPr lang="es-ES" b="1" dirty="0" smtClean="0"/>
              <a:t>of transient)</a:t>
            </a:r>
            <a:r>
              <a:rPr lang="es-ES" dirty="0" smtClean="0"/>
              <a:t>; </a:t>
            </a:r>
            <a:r>
              <a:rPr lang="es-ES" dirty="0" err="1" smtClean="0"/>
              <a:t>then</a:t>
            </a:r>
            <a:r>
              <a:rPr lang="es-ES" dirty="0" smtClean="0"/>
              <a:t>, solid &amp; liquid </a:t>
            </a:r>
            <a:r>
              <a:rPr lang="es-ES" dirty="0" err="1" smtClean="0"/>
              <a:t>phases</a:t>
            </a:r>
            <a:r>
              <a:rPr lang="es-ES" dirty="0" smtClean="0"/>
              <a:t> </a:t>
            </a:r>
            <a:r>
              <a:rPr lang="es-ES" dirty="0" err="1" smtClean="0"/>
              <a:t>cohexist</a:t>
            </a:r>
            <a:r>
              <a:rPr lang="es-ES" dirty="0" smtClean="0"/>
              <a:t> </a:t>
            </a:r>
            <a:r>
              <a:rPr lang="es-ES" dirty="0" err="1" smtClean="0"/>
              <a:t>until</a:t>
            </a:r>
            <a:r>
              <a:rPr lang="es-ES" dirty="0" smtClean="0"/>
              <a:t> the </a:t>
            </a:r>
            <a:r>
              <a:rPr lang="es-ES" dirty="0" err="1" smtClean="0"/>
              <a:t>end</a:t>
            </a:r>
            <a:r>
              <a:rPr lang="es-ES" dirty="0" smtClean="0"/>
              <a:t> of the spill. </a:t>
            </a:r>
          </a:p>
        </p:txBody>
      </p:sp>
      <p:sp>
        <p:nvSpPr>
          <p:cNvPr id="25" name="CuadroTexto 24"/>
          <p:cNvSpPr txBox="1"/>
          <p:nvPr/>
        </p:nvSpPr>
        <p:spPr>
          <a:xfrm>
            <a:off x="6343650" y="5173498"/>
            <a:ext cx="5562600" cy="1200329"/>
          </a:xfrm>
          <a:prstGeom prst="rect">
            <a:avLst/>
          </a:prstGeom>
          <a:noFill/>
          <a:ln>
            <a:noFill/>
          </a:ln>
        </p:spPr>
        <p:txBody>
          <a:bodyPr wrap="square" rtlCol="0">
            <a:spAutoFit/>
          </a:bodyPr>
          <a:lstStyle/>
          <a:p>
            <a:pPr marL="342900" indent="-342900" algn="just">
              <a:lnSpc>
                <a:spcPts val="2200"/>
              </a:lnSpc>
              <a:buFont typeface="Wingdings" panose="05000000000000000000" pitchFamily="2" charset="2"/>
              <a:buChar char="Ø"/>
            </a:pPr>
            <a:r>
              <a:rPr lang="es-ES" b="1" dirty="0" smtClean="0"/>
              <a:t>A convection </a:t>
            </a:r>
            <a:r>
              <a:rPr lang="es-ES" b="1" dirty="0" err="1" smtClean="0"/>
              <a:t>pattern</a:t>
            </a:r>
            <a:r>
              <a:rPr lang="es-ES" b="1" dirty="0" smtClean="0"/>
              <a:t> is </a:t>
            </a:r>
            <a:r>
              <a:rPr lang="es-ES" b="1" dirty="0" err="1" smtClean="0"/>
              <a:t>formed</a:t>
            </a:r>
            <a:r>
              <a:rPr lang="es-ES" b="1" dirty="0" smtClean="0"/>
              <a:t>: </a:t>
            </a:r>
            <a:r>
              <a:rPr lang="es-ES" dirty="0" smtClean="0"/>
              <a:t>heat </a:t>
            </a:r>
            <a:r>
              <a:rPr lang="es-ES" dirty="0" err="1" smtClean="0"/>
              <a:t>rises</a:t>
            </a:r>
            <a:r>
              <a:rPr lang="es-ES" dirty="0" smtClean="0"/>
              <a:t> through the Inner Ring (CV601, CV602, and CV603) and </a:t>
            </a:r>
            <a:r>
              <a:rPr lang="es-ES" dirty="0" err="1" smtClean="0"/>
              <a:t>descends</a:t>
            </a:r>
            <a:r>
              <a:rPr lang="es-ES" dirty="0" smtClean="0"/>
              <a:t> through the Outer Ring (CV604, CV605, and CV606) </a:t>
            </a:r>
            <a:r>
              <a:rPr lang="es-ES" dirty="0" smtClean="0">
                <a:sym typeface="Wingdings" panose="05000000000000000000" pitchFamily="2" charset="2"/>
              </a:rPr>
              <a:t> </a:t>
            </a:r>
            <a:r>
              <a:rPr lang="es-ES" b="1" dirty="0" smtClean="0">
                <a:sym typeface="Wingdings" panose="05000000000000000000" pitchFamily="2" charset="2"/>
              </a:rPr>
              <a:t>Energy is </a:t>
            </a:r>
            <a:r>
              <a:rPr lang="es-ES" b="1" dirty="0" err="1" smtClean="0">
                <a:sym typeface="Wingdings" panose="05000000000000000000" pitchFamily="2" charset="2"/>
              </a:rPr>
              <a:t>distributed</a:t>
            </a:r>
            <a:r>
              <a:rPr lang="es-ES" b="1" dirty="0" smtClean="0">
                <a:sym typeface="Wingdings" panose="05000000000000000000" pitchFamily="2" charset="2"/>
              </a:rPr>
              <a:t> in the </a:t>
            </a:r>
            <a:r>
              <a:rPr lang="es-ES" b="1" dirty="0" err="1" smtClean="0">
                <a:sym typeface="Wingdings" panose="05000000000000000000" pitchFamily="2" charset="2"/>
              </a:rPr>
              <a:t>whole</a:t>
            </a:r>
            <a:r>
              <a:rPr lang="es-ES" b="1" dirty="0" smtClean="0">
                <a:sym typeface="Wingdings" panose="05000000000000000000" pitchFamily="2" charset="2"/>
              </a:rPr>
              <a:t> </a:t>
            </a:r>
            <a:r>
              <a:rPr lang="es-ES" b="1" dirty="0" err="1" smtClean="0">
                <a:sym typeface="Wingdings" panose="05000000000000000000" pitchFamily="2" charset="2"/>
              </a:rPr>
              <a:t>room</a:t>
            </a:r>
            <a:r>
              <a:rPr lang="es-ES" b="1" dirty="0" smtClean="0">
                <a:sym typeface="Wingdings" panose="05000000000000000000" pitchFamily="2" charset="2"/>
              </a:rPr>
              <a:t>.</a:t>
            </a:r>
            <a:endParaRPr lang="es-ES" b="1" dirty="0" smtClean="0"/>
          </a:p>
        </p:txBody>
      </p:sp>
    </p:spTree>
    <p:extLst>
      <p:ext uri="{BB962C8B-B14F-4D97-AF65-F5344CB8AC3E}">
        <p14:creationId xmlns:p14="http://schemas.microsoft.com/office/powerpoint/2010/main" val="3554950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741015" y="0"/>
            <a:ext cx="4355145" cy="2682984"/>
          </a:xfrm>
          <a:prstGeom prst="rect">
            <a:avLst/>
          </a:prstGeom>
        </p:spPr>
      </p:pic>
      <p:sp>
        <p:nvSpPr>
          <p:cNvPr id="4" name="Marcador de pie de página 3"/>
          <p:cNvSpPr>
            <a:spLocks noGrp="1"/>
          </p:cNvSpPr>
          <p:nvPr>
            <p:ph type="ftr" sz="quarter" idx="11"/>
          </p:nvPr>
        </p:nvSpPr>
        <p:spPr/>
        <p:txBody>
          <a:bodyPr/>
          <a:lstStyle/>
          <a:p>
            <a:r>
              <a:rPr lang="en-GB" smtClean="0">
                <a:solidFill>
                  <a:prstClr val="white"/>
                </a:solidFill>
              </a:rPr>
              <a:t>M. Pérez, G. D´Ovidio, F. Martín-Fuertes | 15</a:t>
            </a:r>
            <a:r>
              <a:rPr lang="en-GB" baseline="30000" smtClean="0">
                <a:solidFill>
                  <a:prstClr val="white"/>
                </a:solidFill>
              </a:rPr>
              <a:t>th</a:t>
            </a:r>
            <a:r>
              <a:rPr lang="en-GB" smtClean="0">
                <a:solidFill>
                  <a:prstClr val="white"/>
                </a:solidFill>
              </a:rPr>
              <a:t> EMUG | 15</a:t>
            </a:r>
            <a:r>
              <a:rPr lang="en-GB" baseline="30000" smtClean="0">
                <a:solidFill>
                  <a:prstClr val="white"/>
                </a:solidFill>
              </a:rPr>
              <a:t>th</a:t>
            </a:r>
            <a:r>
              <a:rPr lang="en-GB" smtClean="0">
                <a:solidFill>
                  <a:prstClr val="white"/>
                </a:solidFill>
              </a:rPr>
              <a:t>-18</a:t>
            </a:r>
            <a:r>
              <a:rPr lang="en-GB" baseline="30000" smtClean="0">
                <a:solidFill>
                  <a:prstClr val="white"/>
                </a:solidFill>
              </a:rPr>
              <a:t>th</a:t>
            </a:r>
            <a:r>
              <a:rPr lang="en-GB"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grpSp>
        <p:nvGrpSpPr>
          <p:cNvPr id="57" name="Grupo 56"/>
          <p:cNvGrpSpPr/>
          <p:nvPr/>
        </p:nvGrpSpPr>
        <p:grpSpPr>
          <a:xfrm>
            <a:off x="1670026" y="2182360"/>
            <a:ext cx="5139818" cy="3998375"/>
            <a:chOff x="5350128" y="2266950"/>
            <a:chExt cx="5139818" cy="3998375"/>
          </a:xfrm>
        </p:grpSpPr>
        <p:pic>
          <p:nvPicPr>
            <p:cNvPr id="58" name="Imagen 57"/>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3951" r="14350"/>
            <a:stretch/>
          </p:blipFill>
          <p:spPr bwMode="auto">
            <a:xfrm>
              <a:off x="5350128" y="2266950"/>
              <a:ext cx="5139818" cy="3998375"/>
            </a:xfrm>
            <a:prstGeom prst="rect">
              <a:avLst/>
            </a:prstGeom>
            <a:ln>
              <a:noFill/>
            </a:ln>
            <a:extLst>
              <a:ext uri="{53640926-AAD7-44D8-BBD7-CCE9431645EC}">
                <a14:shadowObscured xmlns:a14="http://schemas.microsoft.com/office/drawing/2010/main"/>
              </a:ext>
            </a:extLst>
          </p:spPr>
        </p:pic>
        <p:sp>
          <p:nvSpPr>
            <p:cNvPr id="59" name="CuadroTexto 58"/>
            <p:cNvSpPr txBox="1"/>
            <p:nvPr/>
          </p:nvSpPr>
          <p:spPr>
            <a:xfrm>
              <a:off x="6463479" y="4169328"/>
              <a:ext cx="883320" cy="276999"/>
            </a:xfrm>
            <a:prstGeom prst="rect">
              <a:avLst/>
            </a:prstGeom>
            <a:noFill/>
          </p:spPr>
          <p:txBody>
            <a:bodyPr wrap="none" rtlCol="0">
              <a:spAutoFit/>
            </a:bodyPr>
            <a:lstStyle/>
            <a:p>
              <a:pPr algn="ctr"/>
              <a:r>
                <a:rPr lang="es-ES" sz="1200" b="1" dirty="0" smtClean="0"/>
                <a:t>(Step 1 HS)</a:t>
              </a:r>
            </a:p>
          </p:txBody>
        </p:sp>
        <p:sp>
          <p:nvSpPr>
            <p:cNvPr id="60" name="CuadroTexto 59"/>
            <p:cNvSpPr txBox="1"/>
            <p:nvPr/>
          </p:nvSpPr>
          <p:spPr>
            <a:xfrm>
              <a:off x="8308211" y="3994557"/>
              <a:ext cx="787139" cy="276999"/>
            </a:xfrm>
            <a:prstGeom prst="rect">
              <a:avLst/>
            </a:prstGeom>
            <a:noFill/>
          </p:spPr>
          <p:txBody>
            <a:bodyPr wrap="none" rtlCol="0">
              <a:spAutoFit/>
            </a:bodyPr>
            <a:lstStyle/>
            <a:p>
              <a:pPr algn="ctr"/>
              <a:r>
                <a:rPr lang="es-ES" sz="1200" b="1" dirty="0" smtClean="0"/>
                <a:t>Step 2 HS</a:t>
              </a:r>
            </a:p>
          </p:txBody>
        </p:sp>
        <p:sp>
          <p:nvSpPr>
            <p:cNvPr id="61" name="CuadroTexto 60"/>
            <p:cNvSpPr txBox="1"/>
            <p:nvPr/>
          </p:nvSpPr>
          <p:spPr>
            <a:xfrm>
              <a:off x="8106877" y="3298271"/>
              <a:ext cx="787139" cy="276999"/>
            </a:xfrm>
            <a:prstGeom prst="rect">
              <a:avLst/>
            </a:prstGeom>
            <a:noFill/>
          </p:spPr>
          <p:txBody>
            <a:bodyPr wrap="none" rtlCol="0">
              <a:spAutoFit/>
            </a:bodyPr>
            <a:lstStyle/>
            <a:p>
              <a:pPr algn="ctr"/>
              <a:r>
                <a:rPr lang="es-ES" sz="1200" b="1" dirty="0" smtClean="0"/>
                <a:t>Step 3 HS</a:t>
              </a:r>
            </a:p>
          </p:txBody>
        </p:sp>
        <p:sp>
          <p:nvSpPr>
            <p:cNvPr id="62" name="CuadroTexto 61"/>
            <p:cNvSpPr txBox="1"/>
            <p:nvPr/>
          </p:nvSpPr>
          <p:spPr>
            <a:xfrm>
              <a:off x="8880063" y="2905387"/>
              <a:ext cx="787139" cy="276999"/>
            </a:xfrm>
            <a:prstGeom prst="rect">
              <a:avLst/>
            </a:prstGeom>
            <a:noFill/>
          </p:spPr>
          <p:txBody>
            <a:bodyPr wrap="none" rtlCol="0">
              <a:spAutoFit/>
            </a:bodyPr>
            <a:lstStyle/>
            <a:p>
              <a:pPr algn="ctr"/>
              <a:r>
                <a:rPr lang="es-ES" sz="1200" b="1" dirty="0" smtClean="0"/>
                <a:t>Step 4 HS</a:t>
              </a:r>
            </a:p>
          </p:txBody>
        </p:sp>
      </p:grpSp>
      <p:grpSp>
        <p:nvGrpSpPr>
          <p:cNvPr id="63" name="Grupo 62"/>
          <p:cNvGrpSpPr>
            <a:grpSpLocks noChangeAspect="1"/>
          </p:cNvGrpSpPr>
          <p:nvPr/>
        </p:nvGrpSpPr>
        <p:grpSpPr>
          <a:xfrm>
            <a:off x="968098" y="67112"/>
            <a:ext cx="6543675" cy="2346106"/>
            <a:chOff x="486001" y="3836596"/>
            <a:chExt cx="8141923" cy="2901407"/>
          </a:xfrm>
        </p:grpSpPr>
        <p:pic>
          <p:nvPicPr>
            <p:cNvPr id="64" name="Imagen 63"/>
            <p:cNvPicPr>
              <a:picLocks noChangeAspect="1"/>
            </p:cNvPicPr>
            <p:nvPr/>
          </p:nvPicPr>
          <p:blipFill>
            <a:blip r:embed="rId5"/>
            <a:stretch>
              <a:fillRect/>
            </a:stretch>
          </p:blipFill>
          <p:spPr>
            <a:xfrm>
              <a:off x="516076" y="4013975"/>
              <a:ext cx="8111848" cy="2724028"/>
            </a:xfrm>
            <a:prstGeom prst="rect">
              <a:avLst/>
            </a:prstGeom>
          </p:spPr>
        </p:pic>
        <p:sp>
          <p:nvSpPr>
            <p:cNvPr id="65" name="CuadroTexto 64"/>
            <p:cNvSpPr txBox="1"/>
            <p:nvPr/>
          </p:nvSpPr>
          <p:spPr>
            <a:xfrm>
              <a:off x="486001" y="3836596"/>
              <a:ext cx="667362" cy="276999"/>
            </a:xfrm>
            <a:prstGeom prst="rect">
              <a:avLst/>
            </a:prstGeom>
            <a:noFill/>
          </p:spPr>
          <p:txBody>
            <a:bodyPr wrap="none" rtlCol="0">
              <a:spAutoFit/>
            </a:bodyPr>
            <a:lstStyle/>
            <a:p>
              <a:r>
                <a:rPr lang="es-ES" sz="1200" b="1" u="sng" dirty="0" err="1" smtClean="0"/>
                <a:t>Heights</a:t>
              </a:r>
              <a:endParaRPr lang="es-ES" sz="1200" b="1" u="sng" dirty="0"/>
            </a:p>
          </p:txBody>
        </p:sp>
        <p:sp>
          <p:nvSpPr>
            <p:cNvPr id="66" name="CuadroTexto 65"/>
            <p:cNvSpPr txBox="1"/>
            <p:nvPr/>
          </p:nvSpPr>
          <p:spPr>
            <a:xfrm>
              <a:off x="7617839" y="3836596"/>
              <a:ext cx="1010085" cy="276999"/>
            </a:xfrm>
            <a:prstGeom prst="rect">
              <a:avLst/>
            </a:prstGeom>
            <a:noFill/>
          </p:spPr>
          <p:txBody>
            <a:bodyPr wrap="none" rtlCol="0">
              <a:spAutoFit/>
            </a:bodyPr>
            <a:lstStyle/>
            <a:p>
              <a:r>
                <a:rPr lang="es-ES" sz="1200" b="1" u="sng" dirty="0" smtClean="0"/>
                <a:t>Total </a:t>
              </a:r>
              <a:r>
                <a:rPr lang="es-ES" sz="1200" b="1" u="sng" dirty="0" err="1" smtClean="0"/>
                <a:t>volume</a:t>
              </a:r>
              <a:endParaRPr lang="es-ES" sz="1200" b="1" u="sng" dirty="0"/>
            </a:p>
          </p:txBody>
        </p:sp>
      </p:grpSp>
      <p:sp>
        <p:nvSpPr>
          <p:cNvPr id="67" name="CuadroTexto 66"/>
          <p:cNvSpPr txBox="1"/>
          <p:nvPr/>
        </p:nvSpPr>
        <p:spPr>
          <a:xfrm>
            <a:off x="6984009" y="3520703"/>
            <a:ext cx="4819649" cy="1785104"/>
          </a:xfrm>
          <a:prstGeom prst="rect">
            <a:avLst/>
          </a:prstGeom>
          <a:noFill/>
          <a:ln>
            <a:noFill/>
          </a:ln>
        </p:spPr>
        <p:txBody>
          <a:bodyPr wrap="square" rtlCol="0">
            <a:spAutoFit/>
          </a:bodyPr>
          <a:lstStyle/>
          <a:p>
            <a:pPr marL="342900" indent="-342900" algn="just">
              <a:lnSpc>
                <a:spcPts val="2200"/>
              </a:lnSpc>
              <a:buFont typeface="Wingdings" panose="05000000000000000000" pitchFamily="2" charset="2"/>
              <a:buChar char="Ø"/>
            </a:pPr>
            <a:r>
              <a:rPr lang="es-ES" sz="2000" b="1" dirty="0" smtClean="0"/>
              <a:t>The heat transfer </a:t>
            </a:r>
            <a:r>
              <a:rPr lang="es-ES" sz="2000" b="1" dirty="0" err="1" smtClean="0"/>
              <a:t>rate</a:t>
            </a:r>
            <a:r>
              <a:rPr lang="es-ES" sz="2000" b="1" dirty="0" smtClean="0"/>
              <a:t> </a:t>
            </a:r>
            <a:r>
              <a:rPr lang="es-ES" sz="2000" dirty="0" smtClean="0"/>
              <a:t>of the </a:t>
            </a:r>
            <a:r>
              <a:rPr lang="es-ES" sz="2000" dirty="0" err="1" smtClean="0"/>
              <a:t>spilled</a:t>
            </a:r>
            <a:r>
              <a:rPr lang="es-ES" sz="2000" dirty="0" smtClean="0"/>
              <a:t> Li at the </a:t>
            </a:r>
            <a:r>
              <a:rPr lang="es-ES" sz="2000" dirty="0" err="1" smtClean="0"/>
              <a:t>beginning</a:t>
            </a:r>
            <a:r>
              <a:rPr lang="es-ES" sz="2000" dirty="0" smtClean="0"/>
              <a:t> of the spill is </a:t>
            </a:r>
            <a:r>
              <a:rPr lang="es-ES" sz="2000" dirty="0" err="1" smtClean="0"/>
              <a:t>high</a:t>
            </a:r>
            <a:r>
              <a:rPr lang="es-ES" sz="2000" dirty="0" smtClean="0"/>
              <a:t>, </a:t>
            </a:r>
            <a:r>
              <a:rPr lang="es-ES" sz="2000" b="1" dirty="0" err="1" smtClean="0"/>
              <a:t>decreasing</a:t>
            </a:r>
            <a:r>
              <a:rPr lang="es-ES" sz="2000" b="1" dirty="0" smtClean="0"/>
              <a:t> as the temperature of the LLC liner </a:t>
            </a:r>
            <a:r>
              <a:rPr lang="es-ES" sz="2000" b="1" dirty="0" err="1" smtClean="0"/>
              <a:t>increases</a:t>
            </a:r>
            <a:r>
              <a:rPr lang="es-ES" sz="2000" b="1" dirty="0" smtClean="0"/>
              <a:t>.</a:t>
            </a:r>
          </a:p>
          <a:p>
            <a:pPr marL="342900" indent="-342900" algn="just">
              <a:lnSpc>
                <a:spcPts val="2200"/>
              </a:lnSpc>
              <a:buFont typeface="Wingdings" panose="05000000000000000000" pitchFamily="2" charset="2"/>
              <a:buChar char="Ø"/>
            </a:pPr>
            <a:endParaRPr lang="es-ES" sz="2000" b="1" dirty="0" smtClean="0"/>
          </a:p>
          <a:p>
            <a:pPr marL="342900" indent="-342900" algn="just">
              <a:lnSpc>
                <a:spcPts val="2200"/>
              </a:lnSpc>
              <a:buFont typeface="Wingdings" panose="05000000000000000000" pitchFamily="2" charset="2"/>
              <a:buChar char="Ø"/>
            </a:pPr>
            <a:r>
              <a:rPr lang="es-ES" sz="2000" b="1" dirty="0" smtClean="0"/>
              <a:t>Spill </a:t>
            </a:r>
            <a:r>
              <a:rPr lang="es-ES" sz="2000" b="1" dirty="0" err="1" smtClean="0"/>
              <a:t>front</a:t>
            </a:r>
            <a:r>
              <a:rPr lang="es-ES" sz="2000" b="1" dirty="0" smtClean="0"/>
              <a:t> </a:t>
            </a:r>
            <a:r>
              <a:rPr lang="es-ES" sz="2000" b="1" dirty="0" err="1" smtClean="0"/>
              <a:t>progress</a:t>
            </a:r>
            <a:r>
              <a:rPr lang="es-ES" sz="2000" b="1" dirty="0" smtClean="0"/>
              <a:t> with the time.</a:t>
            </a:r>
          </a:p>
        </p:txBody>
      </p:sp>
      <p:sp>
        <p:nvSpPr>
          <p:cNvPr id="68" name="Rectángulo 67"/>
          <p:cNvSpPr/>
          <p:nvPr/>
        </p:nvSpPr>
        <p:spPr>
          <a:xfrm>
            <a:off x="8548382" y="2122415"/>
            <a:ext cx="889233" cy="3607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Rectángulo 55"/>
          <p:cNvSpPr/>
          <p:nvPr/>
        </p:nvSpPr>
        <p:spPr>
          <a:xfrm>
            <a:off x="587229" y="6115053"/>
            <a:ext cx="7305412" cy="415498"/>
          </a:xfrm>
          <a:prstGeom prst="rect">
            <a:avLst/>
          </a:prstGeom>
        </p:spPr>
        <p:txBody>
          <a:bodyPr wrap="square">
            <a:spAutoFit/>
          </a:bodyPr>
          <a:lstStyle/>
          <a:p>
            <a:pPr algn="ctr">
              <a:spcAft>
                <a:spcPts val="1000"/>
              </a:spcAft>
            </a:pPr>
            <a:r>
              <a:rPr lang="en-GB" sz="1050" b="1" u="sng" dirty="0">
                <a:ea typeface="Calibri" panose="020F0502020204030204" pitchFamily="34" charset="0"/>
                <a:cs typeface="Times New Roman" panose="02020603050405020304" pitchFamily="18" charset="0"/>
              </a:rPr>
              <a:t>Figure </a:t>
            </a:r>
            <a:r>
              <a:rPr lang="en-GB" sz="1050" b="1" u="sng" dirty="0" smtClean="0">
                <a:ea typeface="Calibri" panose="020F0502020204030204" pitchFamily="34" charset="0"/>
                <a:cs typeface="Times New Roman" panose="02020603050405020304" pitchFamily="18" charset="0"/>
              </a:rPr>
              <a:t>15</a:t>
            </a:r>
            <a:r>
              <a:rPr lang="en-GB" sz="1050" b="1" dirty="0" smtClean="0">
                <a:ea typeface="Calibri" panose="020F0502020204030204" pitchFamily="34" charset="0"/>
                <a:cs typeface="Times New Roman" panose="02020603050405020304" pitchFamily="18" charset="0"/>
              </a:rPr>
              <a:t>: Total energy transferred across the 4 floor Li wetted HSs: central, second, third, and fourth (HSs from the “steps” MELCOR model located in CV601)</a:t>
            </a:r>
            <a:endParaRPr lang="es-ES" sz="1050" b="1" dirty="0">
              <a:ea typeface="Calibri" panose="020F0502020204030204" pitchFamily="34" charset="0"/>
              <a:cs typeface="Times New Roman" panose="02020603050405020304" pitchFamily="18" charset="0"/>
            </a:endParaRPr>
          </a:p>
        </p:txBody>
      </p:sp>
      <p:cxnSp>
        <p:nvCxnSpPr>
          <p:cNvPr id="70" name="Conector recto de flecha 69"/>
          <p:cNvCxnSpPr/>
          <p:nvPr/>
        </p:nvCxnSpPr>
        <p:spPr>
          <a:xfrm flipH="1" flipV="1">
            <a:off x="7499758" y="1880707"/>
            <a:ext cx="1015069" cy="2265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686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
        <p:nvSpPr>
          <p:cNvPr id="6" name="CuadroTexto 5"/>
          <p:cNvSpPr txBox="1"/>
          <p:nvPr/>
        </p:nvSpPr>
        <p:spPr>
          <a:xfrm>
            <a:off x="690693" y="482129"/>
            <a:ext cx="11333683" cy="2631490"/>
          </a:xfrm>
          <a:prstGeom prst="rect">
            <a:avLst/>
          </a:prstGeom>
          <a:noFill/>
        </p:spPr>
        <p:txBody>
          <a:bodyPr wrap="square" rtlCol="0">
            <a:spAutoFit/>
          </a:bodyPr>
          <a:lstStyle/>
          <a:p>
            <a:pPr algn="just">
              <a:lnSpc>
                <a:spcPts val="2200"/>
              </a:lnSpc>
            </a:pPr>
            <a:r>
              <a:rPr lang="en-GB" sz="2000" b="1" dirty="0" smtClean="0"/>
              <a:t>Limitations of the MELCOR-fusion version: </a:t>
            </a:r>
          </a:p>
          <a:p>
            <a:pPr marL="342900" indent="-342900" algn="just">
              <a:lnSpc>
                <a:spcPts val="2200"/>
              </a:lnSpc>
              <a:buFont typeface="Wingdings" panose="05000000000000000000" pitchFamily="2" charset="2"/>
              <a:buChar char="Ø"/>
            </a:pPr>
            <a:endParaRPr lang="en-GB" b="1" dirty="0" smtClean="0"/>
          </a:p>
          <a:p>
            <a:pPr marL="342900" indent="-342900" algn="just">
              <a:lnSpc>
                <a:spcPts val="2200"/>
              </a:lnSpc>
              <a:buFont typeface="Wingdings" panose="05000000000000000000" pitchFamily="2" charset="2"/>
              <a:buChar char="Ø"/>
            </a:pPr>
            <a:r>
              <a:rPr lang="en-GB" b="1" dirty="0" smtClean="0"/>
              <a:t>No solid lithium is allowed</a:t>
            </a:r>
            <a:r>
              <a:rPr lang="en-GB" dirty="0" smtClean="0"/>
              <a:t> as hydrodynamic material in the CVH package.</a:t>
            </a:r>
            <a:endParaRPr lang="en-GB" b="1" dirty="0" smtClean="0"/>
          </a:p>
          <a:p>
            <a:pPr marL="342900" indent="-342900" algn="just">
              <a:lnSpc>
                <a:spcPts val="2200"/>
              </a:lnSpc>
              <a:buFont typeface="Wingdings" panose="05000000000000000000" pitchFamily="2" charset="2"/>
              <a:buChar char="Ø"/>
            </a:pPr>
            <a:endParaRPr lang="en-GB" b="1" dirty="0" smtClean="0"/>
          </a:p>
          <a:p>
            <a:pPr marL="342900" indent="-342900" algn="just">
              <a:lnSpc>
                <a:spcPts val="2200"/>
              </a:lnSpc>
              <a:buFont typeface="Wingdings" panose="05000000000000000000" pitchFamily="2" charset="2"/>
              <a:buChar char="Ø"/>
            </a:pPr>
            <a:r>
              <a:rPr lang="en-GB" dirty="0" smtClean="0"/>
              <a:t>Computational errors appear due to the </a:t>
            </a:r>
            <a:r>
              <a:rPr lang="en-GB" b="1" dirty="0" smtClean="0"/>
              <a:t>Li Equation of State (</a:t>
            </a:r>
            <a:r>
              <a:rPr lang="en-GB" b="1" dirty="0" err="1" smtClean="0"/>
              <a:t>EoS</a:t>
            </a:r>
            <a:r>
              <a:rPr lang="en-GB" b="1" dirty="0" smtClean="0"/>
              <a:t>) extrapolation</a:t>
            </a:r>
            <a:r>
              <a:rPr lang="en-GB" dirty="0" smtClean="0"/>
              <a:t> when approaching the solid phase:</a:t>
            </a:r>
          </a:p>
          <a:p>
            <a:pPr marL="342900" indent="-342900" algn="just">
              <a:lnSpc>
                <a:spcPts val="2200"/>
              </a:lnSpc>
              <a:buFont typeface="Wingdings" panose="05000000000000000000" pitchFamily="2" charset="2"/>
              <a:buChar char="Ø"/>
            </a:pPr>
            <a:endParaRPr lang="en-GB" dirty="0" smtClean="0"/>
          </a:p>
          <a:p>
            <a:pPr marL="800100" lvl="1" indent="-342900" algn="just">
              <a:lnSpc>
                <a:spcPts val="2200"/>
              </a:lnSpc>
              <a:buFont typeface="Arial" panose="020B0604020202020204" pitchFamily="34" charset="0"/>
              <a:buChar char="•"/>
            </a:pPr>
            <a:r>
              <a:rPr lang="en-GB" dirty="0" smtClean="0"/>
              <a:t>THERMO ERROR 11, related to the low amounts of Li vapour (≈ 10</a:t>
            </a:r>
            <a:r>
              <a:rPr lang="en-GB" baseline="30000" dirty="0" smtClean="0"/>
              <a:t>-11</a:t>
            </a:r>
            <a:r>
              <a:rPr lang="en-GB" dirty="0" smtClean="0"/>
              <a:t> - 10</a:t>
            </a:r>
            <a:r>
              <a:rPr lang="en-GB" baseline="30000" dirty="0" smtClean="0"/>
              <a:t>-12</a:t>
            </a:r>
            <a:r>
              <a:rPr lang="en-GB" dirty="0" smtClean="0"/>
              <a:t> kg).</a:t>
            </a:r>
          </a:p>
          <a:p>
            <a:pPr marL="800100" lvl="1" indent="-342900" algn="just">
              <a:lnSpc>
                <a:spcPts val="2200"/>
              </a:lnSpc>
              <a:buFont typeface="Arial" panose="020B0604020202020204" pitchFamily="34" charset="0"/>
              <a:buChar char="•"/>
            </a:pPr>
            <a:endParaRPr lang="en-GB" dirty="0"/>
          </a:p>
          <a:p>
            <a:pPr marL="342900" indent="-342900" algn="just">
              <a:lnSpc>
                <a:spcPts val="2200"/>
              </a:lnSpc>
              <a:buFont typeface="Wingdings" panose="05000000000000000000" pitchFamily="2" charset="2"/>
              <a:buChar char="Ø"/>
            </a:pPr>
            <a:r>
              <a:rPr lang="en-GB" b="1" dirty="0" smtClean="0"/>
              <a:t>MELCOR-fusion uses the Seban &amp; Shimazaki correlation for laminar and/or turbulent regime.</a:t>
            </a:r>
            <a:endParaRPr lang="en-GB" dirty="0" smtClean="0"/>
          </a:p>
        </p:txBody>
      </p:sp>
      <p:pic>
        <p:nvPicPr>
          <p:cNvPr id="3" name="Imagen 2"/>
          <p:cNvPicPr>
            <a:picLocks noChangeAspect="1"/>
          </p:cNvPicPr>
          <p:nvPr/>
        </p:nvPicPr>
        <p:blipFill>
          <a:blip r:embed="rId2"/>
          <a:stretch>
            <a:fillRect/>
          </a:stretch>
        </p:blipFill>
        <p:spPr>
          <a:xfrm>
            <a:off x="467369" y="4795338"/>
            <a:ext cx="6545828" cy="1582325"/>
          </a:xfrm>
          <a:prstGeom prst="rect">
            <a:avLst/>
          </a:prstGeom>
        </p:spPr>
      </p:pic>
      <p:pic>
        <p:nvPicPr>
          <p:cNvPr id="2" name="Imagen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138" b="5534"/>
          <a:stretch/>
        </p:blipFill>
        <p:spPr>
          <a:xfrm>
            <a:off x="8037933" y="3598877"/>
            <a:ext cx="4076431" cy="2908274"/>
          </a:xfrm>
          <a:prstGeom prst="rect">
            <a:avLst/>
          </a:prstGeom>
        </p:spPr>
      </p:pic>
      <p:sp>
        <p:nvSpPr>
          <p:cNvPr id="7" name="Rectángulo 6"/>
          <p:cNvSpPr/>
          <p:nvPr/>
        </p:nvSpPr>
        <p:spPr>
          <a:xfrm>
            <a:off x="7114308" y="5978689"/>
            <a:ext cx="1125452" cy="577081"/>
          </a:xfrm>
          <a:prstGeom prst="rect">
            <a:avLst/>
          </a:prstGeom>
        </p:spPr>
        <p:txBody>
          <a:bodyPr wrap="square">
            <a:spAutoFit/>
          </a:bodyPr>
          <a:lstStyle/>
          <a:p>
            <a:pPr>
              <a:spcAft>
                <a:spcPts val="1000"/>
              </a:spcAft>
            </a:pPr>
            <a:r>
              <a:rPr lang="en-GB" sz="1050" b="1" u="sng" dirty="0">
                <a:ea typeface="Calibri" panose="020F0502020204030204" pitchFamily="34" charset="0"/>
                <a:cs typeface="Times New Roman" panose="02020603050405020304" pitchFamily="18" charset="0"/>
              </a:rPr>
              <a:t>Figure </a:t>
            </a:r>
            <a:r>
              <a:rPr lang="en-GB" sz="1050" b="1" u="sng" dirty="0" smtClean="0">
                <a:ea typeface="Calibri" panose="020F0502020204030204" pitchFamily="34" charset="0"/>
                <a:cs typeface="Times New Roman" panose="02020603050405020304" pitchFamily="18" charset="0"/>
              </a:rPr>
              <a:t>16</a:t>
            </a:r>
            <a:r>
              <a:rPr lang="en-GB" sz="1050" b="1" dirty="0" smtClean="0">
                <a:ea typeface="Calibri" panose="020F0502020204030204" pitchFamily="34" charset="0"/>
                <a:cs typeface="Times New Roman" panose="02020603050405020304" pitchFamily="18" charset="0"/>
              </a:rPr>
              <a:t>: Mass of lithium vapour in CV601</a:t>
            </a:r>
            <a:endParaRPr lang="es-ES" sz="1050" b="1" dirty="0">
              <a:ea typeface="Calibri" panose="020F0502020204030204" pitchFamily="34" charset="0"/>
              <a:cs typeface="Times New Roman" panose="02020603050405020304" pitchFamily="18" charset="0"/>
            </a:endParaRPr>
          </a:p>
        </p:txBody>
      </p:sp>
      <p:sp>
        <p:nvSpPr>
          <p:cNvPr id="8" name="Rectángulo 7"/>
          <p:cNvSpPr/>
          <p:nvPr/>
        </p:nvSpPr>
        <p:spPr>
          <a:xfrm>
            <a:off x="690693" y="3305138"/>
            <a:ext cx="7253681" cy="1220847"/>
          </a:xfrm>
          <a:prstGeom prst="rect">
            <a:avLst/>
          </a:prstGeom>
        </p:spPr>
        <p:txBody>
          <a:bodyPr wrap="square">
            <a:spAutoFit/>
          </a:bodyPr>
          <a:lstStyle/>
          <a:p>
            <a:pPr marL="342900" indent="-342900" algn="just">
              <a:lnSpc>
                <a:spcPts val="2200"/>
              </a:lnSpc>
              <a:buFont typeface="Wingdings" panose="05000000000000000000" pitchFamily="2" charset="2"/>
              <a:buChar char="Ø"/>
            </a:pPr>
            <a:r>
              <a:rPr lang="en-GB" dirty="0"/>
              <a:t>MELCOR-fusion is programmed to automatically </a:t>
            </a:r>
            <a:r>
              <a:rPr lang="en-GB" b="1" dirty="0"/>
              <a:t>switch from non-equilibrium to equilibrium thermodynamic conditions</a:t>
            </a:r>
            <a:r>
              <a:rPr lang="en-GB" dirty="0"/>
              <a:t> between vapour and liquid in a CV whenever the fluid´s temperature reaches the melting point.</a:t>
            </a:r>
          </a:p>
        </p:txBody>
      </p:sp>
    </p:spTree>
    <p:extLst>
      <p:ext uri="{BB962C8B-B14F-4D97-AF65-F5344CB8AC3E}">
        <p14:creationId xmlns:p14="http://schemas.microsoft.com/office/powerpoint/2010/main" val="3224360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8</a:t>
            </a:r>
            <a:r>
              <a:rPr lang="es-ES" dirty="0" smtClean="0"/>
              <a:t>. </a:t>
            </a:r>
            <a:r>
              <a:rPr lang="es-ES" dirty="0" err="1" smtClean="0"/>
              <a:t>Conclusions</a:t>
            </a:r>
            <a:r>
              <a:rPr lang="es-ES" dirty="0" smtClean="0"/>
              <a:t> and </a:t>
            </a:r>
            <a:r>
              <a:rPr lang="es-ES" dirty="0" err="1" smtClean="0"/>
              <a:t>ongoing</a:t>
            </a:r>
            <a:r>
              <a:rPr lang="es-ES" dirty="0" smtClean="0"/>
              <a:t> </a:t>
            </a:r>
            <a:r>
              <a:rPr lang="es-ES" dirty="0" err="1" smtClean="0"/>
              <a:t>activities</a:t>
            </a:r>
            <a:endParaRPr lang="es-ES" dirty="0"/>
          </a:p>
        </p:txBody>
      </p:sp>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sp>
        <p:nvSpPr>
          <p:cNvPr id="6" name="CuadroTexto 5"/>
          <p:cNvSpPr txBox="1"/>
          <p:nvPr/>
        </p:nvSpPr>
        <p:spPr>
          <a:xfrm>
            <a:off x="269772" y="809373"/>
            <a:ext cx="11652457" cy="5578450"/>
          </a:xfrm>
          <a:prstGeom prst="rect">
            <a:avLst/>
          </a:prstGeom>
          <a:noFill/>
          <a:ln w="28575">
            <a:noFill/>
          </a:ln>
        </p:spPr>
        <p:txBody>
          <a:bodyPr wrap="square" rtlCol="0">
            <a:spAutoFit/>
          </a:bodyPr>
          <a:lstStyle/>
          <a:p>
            <a:pPr marL="342900" indent="-342900">
              <a:buFont typeface="Wingdings" panose="05000000000000000000" pitchFamily="2" charset="2"/>
              <a:buChar char="Ø"/>
            </a:pPr>
            <a:r>
              <a:rPr lang="en-US" sz="1550" b="1" dirty="0"/>
              <a:t>The analysis of the proposed scenario has been divided into 4 </a:t>
            </a:r>
            <a:r>
              <a:rPr lang="en-US" sz="1550" b="1" dirty="0" smtClean="0"/>
              <a:t>phases:</a:t>
            </a:r>
          </a:p>
          <a:p>
            <a:pPr marL="342900" indent="-342900">
              <a:buFont typeface="Wingdings" panose="05000000000000000000" pitchFamily="2" charset="2"/>
              <a:buChar char="Ø"/>
            </a:pPr>
            <a:endParaRPr lang="en-US" sz="1550" b="1" dirty="0" smtClean="0"/>
          </a:p>
          <a:p>
            <a:pPr marL="800100" lvl="1" indent="-342900">
              <a:buFont typeface="Arial" panose="020B0604020202020204" pitchFamily="34" charset="0"/>
              <a:buChar char="•"/>
            </a:pPr>
            <a:r>
              <a:rPr lang="en-US" sz="1550" dirty="0"/>
              <a:t>Different MELCOR models have been developed for the analysis of each phase</a:t>
            </a:r>
            <a:r>
              <a:rPr lang="en-US" sz="1550" dirty="0" smtClean="0"/>
              <a:t>.</a:t>
            </a:r>
          </a:p>
          <a:p>
            <a:pPr marL="800100" lvl="1" indent="-342900">
              <a:buFont typeface="Arial" panose="020B0604020202020204" pitchFamily="34" charset="0"/>
              <a:buChar char="•"/>
            </a:pPr>
            <a:r>
              <a:rPr lang="en-US" sz="1550" b="1" dirty="0"/>
              <a:t>The correlation for </a:t>
            </a:r>
            <a:r>
              <a:rPr lang="en-US" sz="1550" b="1" dirty="0" smtClean="0"/>
              <a:t>the HTC calculation using by MELCOR-fusion has </a:t>
            </a:r>
            <a:r>
              <a:rPr lang="en-US" sz="1550" b="1" dirty="0"/>
              <a:t>been </a:t>
            </a:r>
            <a:r>
              <a:rPr lang="en-US" sz="1550" b="1" dirty="0" smtClean="0"/>
              <a:t>verified </a:t>
            </a:r>
            <a:r>
              <a:rPr lang="en-US" sz="1550" b="1" dirty="0" smtClean="0">
                <a:sym typeface="Wingdings" panose="05000000000000000000" pitchFamily="2" charset="2"/>
              </a:rPr>
              <a:t> Seban &amp; Shimazaki correlation.</a:t>
            </a:r>
            <a:endParaRPr lang="en-US" sz="1550" b="1" dirty="0"/>
          </a:p>
          <a:p>
            <a:pPr marL="342900" indent="-342900">
              <a:buFont typeface="Wingdings" panose="05000000000000000000" pitchFamily="2" charset="2"/>
              <a:buChar char="Ø"/>
            </a:pPr>
            <a:endParaRPr lang="en-US" sz="1550" b="1" dirty="0" smtClean="0"/>
          </a:p>
          <a:p>
            <a:pPr marL="342900" indent="-342900">
              <a:buFont typeface="Wingdings" panose="05000000000000000000" pitchFamily="2" charset="2"/>
              <a:buChar char="Ø"/>
            </a:pPr>
            <a:r>
              <a:rPr lang="en-US" sz="1550" b="1" dirty="0" smtClean="0"/>
              <a:t>The results obtained are positive:</a:t>
            </a:r>
            <a:r>
              <a:rPr lang="en-US" sz="1550" dirty="0" smtClean="0"/>
              <a:t> </a:t>
            </a:r>
          </a:p>
          <a:p>
            <a:pPr marL="342900" indent="-342900">
              <a:buFont typeface="Wingdings" panose="05000000000000000000" pitchFamily="2" charset="2"/>
              <a:buChar char="Ø"/>
            </a:pPr>
            <a:endParaRPr lang="en-US" sz="1550" dirty="0" smtClean="0"/>
          </a:p>
          <a:p>
            <a:pPr marL="800100" lvl="1" indent="-342900">
              <a:buFont typeface="Arial" panose="020B0604020202020204" pitchFamily="34" charset="0"/>
              <a:buChar char="•"/>
            </a:pPr>
            <a:r>
              <a:rPr lang="en-US" sz="1550" dirty="0" smtClean="0"/>
              <a:t>The temperature reached by Li is not high;</a:t>
            </a:r>
          </a:p>
          <a:p>
            <a:pPr marL="800100" lvl="1" indent="-342900">
              <a:buFont typeface="Arial" panose="020B0604020202020204" pitchFamily="34" charset="0"/>
              <a:buChar char="•"/>
            </a:pPr>
            <a:r>
              <a:rPr lang="en-US" sz="1550" b="1" dirty="0" smtClean="0"/>
              <a:t>The time during which there is a liquid phase is </a:t>
            </a:r>
            <a:r>
              <a:rPr lang="en-US" sz="1550" b="1" dirty="0" smtClean="0"/>
              <a:t>1400 s </a:t>
            </a:r>
            <a:r>
              <a:rPr lang="en-US" sz="1550" b="1" dirty="0" smtClean="0"/>
              <a:t>(≈ 20 minutes).</a:t>
            </a:r>
          </a:p>
          <a:p>
            <a:pPr marL="800100" lvl="1" indent="-342900">
              <a:buFont typeface="Arial" panose="020B0604020202020204" pitchFamily="34" charset="0"/>
              <a:buChar char="•"/>
            </a:pPr>
            <a:endParaRPr lang="en-US" sz="1550" b="1" dirty="0"/>
          </a:p>
          <a:p>
            <a:pPr marL="342900" indent="-342900">
              <a:buFont typeface="Wingdings" panose="05000000000000000000" pitchFamily="2" charset="2"/>
              <a:buChar char="Ø"/>
            </a:pPr>
            <a:r>
              <a:rPr lang="en-US" sz="1550" dirty="0" smtClean="0"/>
              <a:t>Depending on the problem, it </a:t>
            </a:r>
            <a:r>
              <a:rPr lang="en-US" sz="1550" b="1" dirty="0" smtClean="0"/>
              <a:t>is important to subdivide the volume into several smaller volumes </a:t>
            </a:r>
            <a:r>
              <a:rPr lang="en-US" sz="1550" dirty="0" smtClean="0"/>
              <a:t>in order </a:t>
            </a:r>
            <a:r>
              <a:rPr lang="en-US" sz="1550" dirty="0"/>
              <a:t>to correctly </a:t>
            </a:r>
            <a:r>
              <a:rPr lang="en-US" sz="1550" dirty="0" smtClean="0"/>
              <a:t>capture </a:t>
            </a:r>
            <a:r>
              <a:rPr lang="en-US" sz="1550" dirty="0"/>
              <a:t>the </a:t>
            </a:r>
            <a:r>
              <a:rPr lang="en-US" sz="1550" dirty="0" smtClean="0"/>
              <a:t>different convection movements formed;</a:t>
            </a:r>
          </a:p>
          <a:p>
            <a:pPr marL="342900" indent="-342900">
              <a:buFont typeface="Wingdings" panose="05000000000000000000" pitchFamily="2" charset="2"/>
              <a:buChar char="Ø"/>
            </a:pPr>
            <a:endParaRPr lang="en-US" sz="1550" dirty="0" smtClean="0"/>
          </a:p>
          <a:p>
            <a:pPr marL="800100" lvl="1" indent="-342900">
              <a:buFont typeface="Arial" panose="020B0604020202020204" pitchFamily="34" charset="0"/>
              <a:buChar char="•"/>
            </a:pPr>
            <a:r>
              <a:rPr lang="en-US" sz="1550" b="1" dirty="0" smtClean="0"/>
              <a:t>The heat transfer depends on these convection movements formed</a:t>
            </a:r>
            <a:r>
              <a:rPr lang="en-US" sz="1550" dirty="0" smtClean="0"/>
              <a:t>, in addition to the heat transfer through walls, ceiling, floor, etc. of the room.</a:t>
            </a:r>
          </a:p>
          <a:p>
            <a:pPr marL="800100" lvl="1" indent="-342900">
              <a:buFont typeface="Arial" panose="020B0604020202020204" pitchFamily="34" charset="0"/>
              <a:buChar char="•"/>
            </a:pPr>
            <a:endParaRPr lang="en-US" sz="1550" dirty="0" smtClean="0"/>
          </a:p>
          <a:p>
            <a:pPr marL="342900" indent="-342900">
              <a:buFont typeface="Wingdings" panose="05000000000000000000" pitchFamily="2" charset="2"/>
              <a:buChar char="Ø"/>
            </a:pPr>
            <a:r>
              <a:rPr lang="en-US" sz="1550" b="1" dirty="0"/>
              <a:t>Several limitations in modelling with MELCOR-fusion </a:t>
            </a:r>
            <a:r>
              <a:rPr lang="en-US" sz="1550" dirty="0"/>
              <a:t>have been experienced:</a:t>
            </a:r>
          </a:p>
          <a:p>
            <a:pPr marL="342900" indent="-342900">
              <a:buFont typeface="Wingdings" panose="05000000000000000000" pitchFamily="2" charset="2"/>
              <a:buChar char="Ø"/>
            </a:pPr>
            <a:endParaRPr lang="en-US" sz="1550" dirty="0"/>
          </a:p>
          <a:p>
            <a:pPr marL="800100" lvl="1" indent="-342900">
              <a:buFont typeface="Arial" panose="020B0604020202020204" pitchFamily="34" charset="0"/>
              <a:buChar char="•"/>
            </a:pPr>
            <a:r>
              <a:rPr lang="en-US" sz="1550" b="1" dirty="0"/>
              <a:t>MELCOR-fusion upgrade needed </a:t>
            </a:r>
            <a:r>
              <a:rPr lang="en-US" sz="1550" dirty="0"/>
              <a:t>(see reference [19]).</a:t>
            </a:r>
          </a:p>
          <a:p>
            <a:pPr lvl="1"/>
            <a:endParaRPr lang="en-US" sz="1550" dirty="0" smtClean="0"/>
          </a:p>
          <a:p>
            <a:pPr marL="342900" indent="-342900">
              <a:buFont typeface="Wingdings" panose="05000000000000000000" pitchFamily="2" charset="2"/>
              <a:buChar char="Ø"/>
            </a:pPr>
            <a:r>
              <a:rPr lang="en-US" sz="1550" b="1" dirty="0" smtClean="0"/>
              <a:t>The </a:t>
            </a:r>
            <a:r>
              <a:rPr lang="en-US" sz="1550" b="1" dirty="0"/>
              <a:t>results have been obtained from simplified MELCOR </a:t>
            </a:r>
            <a:r>
              <a:rPr lang="en-US" sz="1550" b="1" dirty="0" smtClean="0"/>
              <a:t>models </a:t>
            </a:r>
            <a:r>
              <a:rPr lang="en-US" sz="1550" b="1" dirty="0" smtClean="0">
                <a:sym typeface="Wingdings" panose="05000000000000000000" pitchFamily="2" charset="2"/>
              </a:rPr>
              <a:t> </a:t>
            </a:r>
            <a:r>
              <a:rPr lang="en-US" sz="1550" b="1" dirty="0" smtClean="0"/>
              <a:t>a </a:t>
            </a:r>
            <a:r>
              <a:rPr lang="en-US" sz="1550" b="1" dirty="0"/>
              <a:t>more refined model </a:t>
            </a:r>
            <a:r>
              <a:rPr lang="en-US" sz="1550" b="1" dirty="0" smtClean="0"/>
              <a:t>is under development </a:t>
            </a:r>
            <a:r>
              <a:rPr lang="en-US" sz="1550" dirty="0" smtClean="0"/>
              <a:t>(</a:t>
            </a:r>
            <a:r>
              <a:rPr lang="en-US" sz="1550" u="sng" dirty="0" smtClean="0"/>
              <a:t>main </a:t>
            </a:r>
            <a:r>
              <a:rPr lang="en-US" sz="1550" u="sng" dirty="0"/>
              <a:t>focus of thesis</a:t>
            </a:r>
            <a:r>
              <a:rPr lang="en-US" sz="1550" dirty="0" smtClean="0"/>
              <a:t>):</a:t>
            </a:r>
          </a:p>
          <a:p>
            <a:pPr marL="342900" indent="-342900">
              <a:buFont typeface="Wingdings" panose="05000000000000000000" pitchFamily="2" charset="2"/>
              <a:buChar char="Ø"/>
            </a:pPr>
            <a:endParaRPr lang="en-US" sz="1550" dirty="0"/>
          </a:p>
          <a:p>
            <a:pPr marL="800100" lvl="1" indent="-342900">
              <a:buFont typeface="Arial" panose="020B0604020202020204" pitchFamily="34" charset="0"/>
              <a:buChar char="•"/>
            </a:pPr>
            <a:r>
              <a:rPr lang="en-US" sz="1550" dirty="0" err="1" smtClean="0"/>
              <a:t>Matlab</a:t>
            </a:r>
            <a:r>
              <a:rPr lang="en-US" sz="1550" dirty="0" smtClean="0"/>
              <a:t> program to </a:t>
            </a:r>
            <a:r>
              <a:rPr lang="en-US" sz="1550" dirty="0" err="1" smtClean="0"/>
              <a:t>analyse</a:t>
            </a:r>
            <a:r>
              <a:rPr lang="en-US" sz="1550" dirty="0" smtClean="0"/>
              <a:t> in more detail the heat transfer between the liquid Li with floor, atmosphere, walls, etc.</a:t>
            </a:r>
            <a:endParaRPr lang="en-US" sz="1550" dirty="0"/>
          </a:p>
        </p:txBody>
      </p:sp>
    </p:spTree>
    <p:extLst>
      <p:ext uri="{BB962C8B-B14F-4D97-AF65-F5344CB8AC3E}">
        <p14:creationId xmlns:p14="http://schemas.microsoft.com/office/powerpoint/2010/main" val="2142040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2809023" y="760897"/>
            <a:ext cx="6573954" cy="3624850"/>
            <a:chOff x="1322226" y="2310441"/>
            <a:chExt cx="4879368" cy="2647453"/>
          </a:xfrm>
        </p:grpSpPr>
        <p:sp>
          <p:nvSpPr>
            <p:cNvPr id="6" name="CuadroTexto 5"/>
            <p:cNvSpPr txBox="1"/>
            <p:nvPr/>
          </p:nvSpPr>
          <p:spPr>
            <a:xfrm>
              <a:off x="1889703" y="2926084"/>
              <a:ext cx="3744416" cy="1416166"/>
            </a:xfrm>
            <a:prstGeom prst="rect">
              <a:avLst/>
            </a:prstGeom>
            <a:noFill/>
            <a:ln w="12700">
              <a:noFill/>
            </a:ln>
          </p:spPr>
          <p:txBody>
            <a:bodyPr wrap="square" rtlCol="0">
              <a:spAutoFit/>
            </a:bodyPr>
            <a:lstStyle/>
            <a:p>
              <a:pPr algn="ctr"/>
              <a:r>
                <a:rPr lang="es-ES" sz="6000" b="1" dirty="0" err="1" smtClean="0"/>
                <a:t>Thank</a:t>
              </a:r>
              <a:r>
                <a:rPr lang="es-ES" sz="6000" b="1" dirty="0" smtClean="0"/>
                <a:t> </a:t>
              </a:r>
              <a:r>
                <a:rPr lang="es-ES" sz="6000" b="1" dirty="0" err="1" smtClean="0"/>
                <a:t>you</a:t>
              </a:r>
              <a:r>
                <a:rPr lang="es-ES" sz="6000" b="1" dirty="0" smtClean="0"/>
                <a:t> </a:t>
              </a:r>
              <a:r>
                <a:rPr lang="es-ES" sz="6000" b="1" dirty="0" err="1" smtClean="0"/>
                <a:t>for</a:t>
              </a:r>
              <a:r>
                <a:rPr lang="es-ES" sz="6000" b="1" dirty="0" smtClean="0"/>
                <a:t> </a:t>
              </a:r>
              <a:r>
                <a:rPr lang="es-ES" sz="6000" b="1" dirty="0" err="1" smtClean="0"/>
                <a:t>your</a:t>
              </a:r>
              <a:r>
                <a:rPr lang="es-ES" sz="6000" b="1" dirty="0" smtClean="0"/>
                <a:t> </a:t>
              </a:r>
              <a:r>
                <a:rPr lang="es-ES" sz="6000" b="1" dirty="0" err="1" smtClean="0"/>
                <a:t>attention</a:t>
              </a:r>
              <a:r>
                <a:rPr lang="es-ES" sz="6000" b="1" dirty="0" smtClean="0"/>
                <a:t>!</a:t>
              </a:r>
              <a:endParaRPr lang="es-ES" sz="6000" b="1" dirty="0"/>
            </a:p>
          </p:txBody>
        </p:sp>
        <p:sp>
          <p:nvSpPr>
            <p:cNvPr id="7" name="Elipse 6"/>
            <p:cNvSpPr/>
            <p:nvPr/>
          </p:nvSpPr>
          <p:spPr>
            <a:xfrm>
              <a:off x="1322226" y="2310441"/>
              <a:ext cx="4879368" cy="26474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 name="CuadroTexto 4"/>
          <p:cNvSpPr txBox="1"/>
          <p:nvPr/>
        </p:nvSpPr>
        <p:spPr>
          <a:xfrm>
            <a:off x="3611724" y="5157192"/>
            <a:ext cx="4968552" cy="1077218"/>
          </a:xfrm>
          <a:prstGeom prst="rect">
            <a:avLst/>
          </a:prstGeom>
          <a:noFill/>
        </p:spPr>
        <p:txBody>
          <a:bodyPr wrap="square" rtlCol="0">
            <a:spAutoFit/>
          </a:bodyPr>
          <a:lstStyle/>
          <a:p>
            <a:pPr algn="ctr"/>
            <a:r>
              <a:rPr lang="es-ES" sz="1600" b="1" dirty="0" smtClean="0"/>
              <a:t>E-mails:</a:t>
            </a:r>
            <a:endParaRPr lang="es-ES" sz="1600" b="1" dirty="0">
              <a:hlinkClick r:id="rId2"/>
            </a:endParaRPr>
          </a:p>
          <a:p>
            <a:pPr algn="ctr"/>
            <a:r>
              <a:rPr lang="es-ES" sz="1600" b="1" dirty="0" smtClean="0">
                <a:hlinkClick r:id="rId2"/>
              </a:rPr>
              <a:t>manuel.perez@ciemat.es</a:t>
            </a:r>
            <a:endParaRPr lang="es-ES" sz="1600" b="1" dirty="0" smtClean="0"/>
          </a:p>
          <a:p>
            <a:pPr algn="ctr"/>
            <a:r>
              <a:rPr lang="es-ES" sz="1600" b="1" dirty="0" smtClean="0">
                <a:hlinkClick r:id="rId3"/>
              </a:rPr>
              <a:t>gianluca.dovidio@ciemat.es</a:t>
            </a:r>
            <a:endParaRPr lang="es-ES" sz="1600" b="1" dirty="0" smtClean="0"/>
          </a:p>
          <a:p>
            <a:pPr algn="ctr"/>
            <a:r>
              <a:rPr lang="es-ES" sz="1600" b="1" dirty="0" smtClean="0">
                <a:hlinkClick r:id="rId4"/>
              </a:rPr>
              <a:t>francisco.martin-fuertes@ciemat.es</a:t>
            </a:r>
            <a:endParaRPr lang="es-ES" sz="1600" b="1" dirty="0" smtClean="0"/>
          </a:p>
        </p:txBody>
      </p:sp>
    </p:spTree>
    <p:extLst>
      <p:ext uri="{BB962C8B-B14F-4D97-AF65-F5344CB8AC3E}">
        <p14:creationId xmlns:p14="http://schemas.microsoft.com/office/powerpoint/2010/main" val="2423362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GB" smtClean="0">
                <a:solidFill>
                  <a:prstClr val="white"/>
                </a:solidFill>
              </a:rPr>
              <a:t>M. Pérez, G. D´Ovidio, F. Martín-Fuertes | 15</a:t>
            </a:r>
            <a:r>
              <a:rPr lang="en-GB" baseline="30000" smtClean="0">
                <a:solidFill>
                  <a:prstClr val="white"/>
                </a:solidFill>
              </a:rPr>
              <a:t>th</a:t>
            </a:r>
            <a:r>
              <a:rPr lang="en-GB" smtClean="0">
                <a:solidFill>
                  <a:prstClr val="white"/>
                </a:solidFill>
              </a:rPr>
              <a:t> EMUG | 15</a:t>
            </a:r>
            <a:r>
              <a:rPr lang="en-GB" baseline="30000" smtClean="0">
                <a:solidFill>
                  <a:prstClr val="white"/>
                </a:solidFill>
              </a:rPr>
              <a:t>th</a:t>
            </a:r>
            <a:r>
              <a:rPr lang="en-GB" smtClean="0">
                <a:solidFill>
                  <a:prstClr val="white"/>
                </a:solidFill>
              </a:rPr>
              <a:t>-18</a:t>
            </a:r>
            <a:r>
              <a:rPr lang="en-GB" baseline="30000" smtClean="0">
                <a:solidFill>
                  <a:prstClr val="white"/>
                </a:solidFill>
              </a:rPr>
              <a:t>th</a:t>
            </a:r>
            <a:r>
              <a:rPr lang="en-GB"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4248946802"/>
              </p:ext>
            </p:extLst>
          </p:nvPr>
        </p:nvGraphicFramePr>
        <p:xfrm>
          <a:off x="524333" y="768369"/>
          <a:ext cx="11143335" cy="5321263"/>
        </p:xfrm>
        <a:graphic>
          <a:graphicData uri="http://schemas.openxmlformats.org/drawingml/2006/table">
            <a:tbl>
              <a:tblPr firstRow="1" bandRow="1">
                <a:tableStyleId>{073A0DAA-6AF3-43AB-8588-CEC1D06C72B9}</a:tableStyleId>
              </a:tblPr>
              <a:tblGrid>
                <a:gridCol w="361153">
                  <a:extLst>
                    <a:ext uri="{9D8B030D-6E8A-4147-A177-3AD203B41FA5}">
                      <a16:colId xmlns:a16="http://schemas.microsoft.com/office/drawing/2014/main" val="3009091061"/>
                    </a:ext>
                  </a:extLst>
                </a:gridCol>
                <a:gridCol w="1745571">
                  <a:extLst>
                    <a:ext uri="{9D8B030D-6E8A-4147-A177-3AD203B41FA5}">
                      <a16:colId xmlns:a16="http://schemas.microsoft.com/office/drawing/2014/main" val="2286995466"/>
                    </a:ext>
                  </a:extLst>
                </a:gridCol>
                <a:gridCol w="3908926">
                  <a:extLst>
                    <a:ext uri="{9D8B030D-6E8A-4147-A177-3AD203B41FA5}">
                      <a16:colId xmlns:a16="http://schemas.microsoft.com/office/drawing/2014/main" val="1286305522"/>
                    </a:ext>
                  </a:extLst>
                </a:gridCol>
                <a:gridCol w="1598337">
                  <a:extLst>
                    <a:ext uri="{9D8B030D-6E8A-4147-A177-3AD203B41FA5}">
                      <a16:colId xmlns:a16="http://schemas.microsoft.com/office/drawing/2014/main" val="392110816"/>
                    </a:ext>
                  </a:extLst>
                </a:gridCol>
                <a:gridCol w="976761">
                  <a:extLst>
                    <a:ext uri="{9D8B030D-6E8A-4147-A177-3AD203B41FA5}">
                      <a16:colId xmlns:a16="http://schemas.microsoft.com/office/drawing/2014/main" val="1498178446"/>
                    </a:ext>
                  </a:extLst>
                </a:gridCol>
                <a:gridCol w="2552587">
                  <a:extLst>
                    <a:ext uri="{9D8B030D-6E8A-4147-A177-3AD203B41FA5}">
                      <a16:colId xmlns:a16="http://schemas.microsoft.com/office/drawing/2014/main" val="4273528218"/>
                    </a:ext>
                  </a:extLst>
                </a:gridCol>
              </a:tblGrid>
              <a:tr h="281013">
                <a:tc>
                  <a:txBody>
                    <a:bodyPr/>
                    <a:lstStyle/>
                    <a:p>
                      <a:pPr algn="ctr">
                        <a:lnSpc>
                          <a:spcPct val="115000"/>
                        </a:lnSpc>
                        <a:spcAft>
                          <a:spcPts val="0"/>
                        </a:spcAft>
                      </a:pPr>
                      <a:r>
                        <a:rPr lang="en-GB" sz="1200" dirty="0">
                          <a:effectLst/>
                        </a:rPr>
                        <a:t>#</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a:effectLst/>
                        </a:rPr>
                        <a:t>Author</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73" marR="9566" marT="0" marB="0" anchor="ctr"/>
                </a:tc>
                <a:tc>
                  <a:txBody>
                    <a:bodyPr/>
                    <a:lstStyle/>
                    <a:p>
                      <a:pPr algn="ctr">
                        <a:lnSpc>
                          <a:spcPct val="115000"/>
                        </a:lnSpc>
                        <a:spcAft>
                          <a:spcPts val="0"/>
                        </a:spcAft>
                      </a:pPr>
                      <a:r>
                        <a:rPr lang="en-GB" sz="1200" dirty="0">
                          <a:effectLst/>
                        </a:rPr>
                        <a:t>Title of work</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73" marR="9566" marT="0" marB="0" anchor="ctr"/>
                </a:tc>
                <a:tc>
                  <a:txBody>
                    <a:bodyPr/>
                    <a:lstStyle/>
                    <a:p>
                      <a:pPr algn="ctr">
                        <a:lnSpc>
                          <a:spcPct val="115000"/>
                        </a:lnSpc>
                        <a:spcAft>
                          <a:spcPts val="0"/>
                        </a:spcAft>
                      </a:pPr>
                      <a:r>
                        <a:rPr lang="en-GB" sz="1200" dirty="0">
                          <a:effectLst/>
                        </a:rPr>
                        <a:t>Source</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73" marR="9566" marT="0" marB="0" anchor="ctr"/>
                </a:tc>
                <a:tc>
                  <a:txBody>
                    <a:bodyPr/>
                    <a:lstStyle/>
                    <a:p>
                      <a:pPr algn="ctr">
                        <a:lnSpc>
                          <a:spcPct val="115000"/>
                        </a:lnSpc>
                        <a:spcAft>
                          <a:spcPts val="0"/>
                        </a:spcAft>
                      </a:pPr>
                      <a:r>
                        <a:rPr lang="en-GB" sz="1200">
                          <a:effectLst/>
                        </a:rPr>
                        <a:t>Doc. Type</a:t>
                      </a:r>
                      <a:endParaRPr lang="es-ES" sz="120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73" marR="9566" marT="0" marB="0" anchor="ctr"/>
                </a:tc>
                <a:tc>
                  <a:txBody>
                    <a:bodyPr/>
                    <a:lstStyle/>
                    <a:p>
                      <a:pPr algn="ctr">
                        <a:lnSpc>
                          <a:spcPct val="115000"/>
                        </a:lnSpc>
                        <a:spcAft>
                          <a:spcPts val="0"/>
                        </a:spcAft>
                      </a:pPr>
                      <a:r>
                        <a:rPr lang="en-GB" sz="1200" dirty="0">
                          <a:effectLst/>
                        </a:rPr>
                        <a:t>DOI or document locator</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73" marR="9566" marT="0" marB="0" anchor="ctr"/>
                </a:tc>
                <a:extLst>
                  <a:ext uri="{0D108BD9-81ED-4DB2-BD59-A6C34878D82A}">
                    <a16:rowId xmlns:a16="http://schemas.microsoft.com/office/drawing/2014/main" val="6316320"/>
                  </a:ext>
                </a:extLst>
              </a:tr>
              <a:tr h="455966">
                <a:tc>
                  <a:txBody>
                    <a:bodyPr/>
                    <a:lstStyle/>
                    <a:p>
                      <a:pPr algn="just">
                        <a:lnSpc>
                          <a:spcPct val="115000"/>
                        </a:lnSpc>
                        <a:spcAft>
                          <a:spcPts val="0"/>
                        </a:spcAft>
                      </a:pPr>
                      <a:r>
                        <a:rPr lang="en-GB" sz="1200" dirty="0">
                          <a:effectLst/>
                        </a:rPr>
                        <a:t>1</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rPr>
                        <a:t>F. Martin-Fuertes et al.</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n-GB" sz="1200" dirty="0" smtClean="0">
                          <a:effectLst/>
                        </a:rPr>
                        <a:t>SC04.D012 - Safety analysis report-2021</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Eurofusion IDM</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Report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n-GB" sz="1200" dirty="0" smtClean="0">
                          <a:effectLst/>
                        </a:rPr>
                        <a:t>EFDA_D_2PHGE4, v1.0</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2421556082"/>
                  </a:ext>
                </a:extLst>
              </a:tr>
              <a:tr h="683950">
                <a:tc>
                  <a:txBody>
                    <a:bodyPr/>
                    <a:lstStyle/>
                    <a:p>
                      <a:pPr algn="just">
                        <a:lnSpc>
                          <a:spcPct val="115000"/>
                        </a:lnSpc>
                        <a:spcAft>
                          <a:spcPts val="0"/>
                        </a:spcAft>
                      </a:pPr>
                      <a:r>
                        <a:rPr lang="en-GB" sz="1200">
                          <a:effectLst/>
                        </a:rPr>
                        <a:t>2</a:t>
                      </a:r>
                      <a:endParaRPr lang="es-ES" sz="120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a:solidFill>
                            <a:schemeClr val="tx1"/>
                          </a:solidFill>
                          <a:effectLst/>
                        </a:rPr>
                        <a:t>G. D’Ovidio, </a:t>
                      </a:r>
                    </a:p>
                    <a:p>
                      <a:pPr algn="l">
                        <a:lnSpc>
                          <a:spcPct val="115000"/>
                        </a:lnSpc>
                        <a:spcAft>
                          <a:spcPts val="0"/>
                        </a:spcAft>
                      </a:pPr>
                      <a:r>
                        <a:rPr lang="es-ES" sz="1200" dirty="0">
                          <a:solidFill>
                            <a:schemeClr val="tx1"/>
                          </a:solidFill>
                          <a:effectLst/>
                        </a:rPr>
                        <a:t>F. </a:t>
                      </a:r>
                      <a:r>
                        <a:rPr lang="es-ES" sz="1200" dirty="0" smtClean="0">
                          <a:solidFill>
                            <a:schemeClr val="tx1"/>
                          </a:solidFill>
                          <a:effectLst/>
                        </a:rPr>
                        <a:t>Martín-Fuertes &amp; F. Ogando</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n-US" sz="1200" dirty="0" smtClean="0">
                          <a:effectLst/>
                        </a:rPr>
                        <a:t>Review and Update of DONES Deterministic Accident Analyses</a:t>
                      </a:r>
                      <a:r>
                        <a:rPr lang="en-US" sz="1200" baseline="0" dirty="0" smtClean="0">
                          <a:effectLst/>
                        </a:rPr>
                        <a:t> in 2020</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a:solidFill>
                            <a:schemeClr val="tx1"/>
                          </a:solidFill>
                          <a:effectLst/>
                          <a:latin typeface="+mj-lt"/>
                        </a:rPr>
                        <a:t>Eurofusion IDM</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a:solidFill>
                            <a:schemeClr val="tx1"/>
                          </a:solidFill>
                          <a:effectLst/>
                          <a:latin typeface="+mj-lt"/>
                        </a:rPr>
                        <a:t>Report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n-GB" sz="1200" dirty="0" smtClean="0">
                          <a:effectLst/>
                        </a:rPr>
                        <a:t>EFDA_D_2NCSBK, v1.0</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1454544285"/>
                  </a:ext>
                </a:extLst>
              </a:tr>
              <a:tr h="479236">
                <a:tc>
                  <a:txBody>
                    <a:bodyPr/>
                    <a:lstStyle/>
                    <a:p>
                      <a:pPr algn="just">
                        <a:lnSpc>
                          <a:spcPct val="115000"/>
                        </a:lnSpc>
                        <a:spcAft>
                          <a:spcPts val="0"/>
                        </a:spcAft>
                      </a:pPr>
                      <a:r>
                        <a:rPr lang="en-GB" sz="1200" dirty="0">
                          <a:effectLst/>
                        </a:rPr>
                        <a:t>3</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n-lt"/>
                          <a:ea typeface="+mn-ea"/>
                          <a:cs typeface="+mn-cs"/>
                        </a:rPr>
                        <a:t>Danilo</a:t>
                      </a:r>
                      <a:r>
                        <a:rPr lang="es-ES" sz="1200" baseline="0" dirty="0" smtClean="0">
                          <a:solidFill>
                            <a:schemeClr val="tx1"/>
                          </a:solidFill>
                          <a:effectLst/>
                          <a:latin typeface="+mn-lt"/>
                          <a:ea typeface="+mn-ea"/>
                          <a:cs typeface="+mn-cs"/>
                        </a:rPr>
                        <a:t> Nicola Dongiovanni</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n-GB" sz="1200" dirty="0" smtClean="0">
                          <a:solidFill>
                            <a:schemeClr val="tx1"/>
                          </a:solidFill>
                          <a:effectLst/>
                          <a:latin typeface="+mj-lt"/>
                        </a:rPr>
                        <a:t>ENEA contribution to Accident Analyses </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Eurofusion IDM</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Report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n-GB" sz="1200" dirty="0" smtClean="0">
                          <a:solidFill>
                            <a:schemeClr val="dk1"/>
                          </a:solidFill>
                          <a:effectLst/>
                          <a:latin typeface="+mn-lt"/>
                          <a:ea typeface="+mn-ea"/>
                          <a:cs typeface="+mn-cs"/>
                        </a:rPr>
                        <a:t>EFDA_D_2NQXM6, v1.1</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788127702"/>
                  </a:ext>
                </a:extLst>
              </a:tr>
              <a:tr h="683950">
                <a:tc>
                  <a:txBody>
                    <a:bodyPr/>
                    <a:lstStyle/>
                    <a:p>
                      <a:pPr algn="just">
                        <a:lnSpc>
                          <a:spcPct val="115000"/>
                        </a:lnSpc>
                        <a:spcAft>
                          <a:spcPts val="0"/>
                        </a:spcAft>
                      </a:pPr>
                      <a:r>
                        <a:rPr lang="en-GB" sz="1200">
                          <a:effectLst/>
                        </a:rPr>
                        <a:t>4</a:t>
                      </a:r>
                      <a:endParaRPr lang="es-ES" sz="120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Bermejo, P. Fernández &amp; A. García</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n-GB" sz="1200" dirty="0" smtClean="0">
                          <a:solidFill>
                            <a:schemeClr val="tx1"/>
                          </a:solidFill>
                          <a:effectLst/>
                          <a:latin typeface="+mj-lt"/>
                        </a:rPr>
                        <a:t>Accidents by Lithium fire</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Eurofusion IDM</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Report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n-GB" sz="1200" dirty="0" smtClean="0">
                          <a:solidFill>
                            <a:schemeClr val="tx1"/>
                          </a:solidFill>
                          <a:effectLst/>
                          <a:latin typeface="+mj-lt"/>
                        </a:rPr>
                        <a:t>EFDA_D_2NFDW9, v1.0</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1950202853"/>
                  </a:ext>
                </a:extLst>
              </a:tr>
              <a:tr h="456642">
                <a:tc>
                  <a:txBody>
                    <a:bodyPr/>
                    <a:lstStyle/>
                    <a:p>
                      <a:pPr algn="just">
                        <a:lnSpc>
                          <a:spcPct val="115000"/>
                        </a:lnSpc>
                        <a:spcAft>
                          <a:spcPts val="0"/>
                        </a:spcAft>
                      </a:pPr>
                      <a:r>
                        <a:rPr lang="en-GB" sz="1200">
                          <a:effectLst/>
                        </a:rPr>
                        <a:t>5</a:t>
                      </a:r>
                      <a:endParaRPr lang="es-ES" sz="120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
                      </a:r>
                      <a:r>
                        <a:rPr lang="es-E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 Gauntt, J. E. Cash, et al.</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MELCOR Computer Code</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Manuals Vol. 1: Primer and Users´ Guide</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Manual</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n-GB" sz="1200" dirty="0" smtClean="0">
                          <a:solidFill>
                            <a:schemeClr val="tx1"/>
                          </a:solidFill>
                          <a:effectLst/>
                          <a:latin typeface="+mj-lt"/>
                        </a:rPr>
                        <a: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2141655029"/>
                  </a:ext>
                </a:extLst>
              </a:tr>
              <a:tr h="456642">
                <a:tc>
                  <a:txBody>
                    <a:bodyPr/>
                    <a:lstStyle/>
                    <a:p>
                      <a:pPr algn="just">
                        <a:lnSpc>
                          <a:spcPct val="115000"/>
                        </a:lnSpc>
                        <a:spcAft>
                          <a:spcPts val="0"/>
                        </a:spcAft>
                      </a:pPr>
                      <a:r>
                        <a:rPr lang="en-GB" sz="1200">
                          <a:effectLst/>
                        </a:rPr>
                        <a:t>6</a:t>
                      </a:r>
                      <a:endParaRPr lang="es-ES" sz="120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
                      </a:r>
                      <a:r>
                        <a:rPr lang="es-E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 Gauntt, J. E. Cash, et al.</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MELCOR Computer Code</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Manuals Vol. 2: Reference Manuals</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ea typeface="+mn-ea"/>
                          <a:cs typeface="+mn-cs"/>
                        </a:rPr>
                        <a:t>Manual</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n-GB" sz="1200" dirty="0" smtClean="0">
                          <a:solidFill>
                            <a:schemeClr val="tx1"/>
                          </a:solidFill>
                          <a:effectLst/>
                          <a:latin typeface="+mj-lt"/>
                        </a:rPr>
                        <a: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3900874835"/>
                  </a:ext>
                </a:extLst>
              </a:tr>
              <a:tr h="455966">
                <a:tc>
                  <a:txBody>
                    <a:bodyPr/>
                    <a:lstStyle/>
                    <a:p>
                      <a:pPr algn="just">
                        <a:lnSpc>
                          <a:spcPct val="115000"/>
                        </a:lnSpc>
                        <a:spcAft>
                          <a:spcPts val="0"/>
                        </a:spcAft>
                      </a:pPr>
                      <a:r>
                        <a:rPr lang="en-GB" sz="1200">
                          <a:effectLst/>
                        </a:rPr>
                        <a:t>7</a:t>
                      </a:r>
                      <a:endParaRPr lang="es-ES" sz="120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Incropera</a:t>
                      </a: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DeWitt</a:t>
                      </a: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Bergman &amp; </a:t>
                      </a:r>
                      <a:r>
                        <a:rPr lang="es-ES" sz="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Lavine</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Fundamentals of Heat and </a:t>
                      </a:r>
                      <a:r>
                        <a:rPr lang="es-ES" sz="1200" dirty="0" err="1" smtClean="0">
                          <a:solidFill>
                            <a:schemeClr val="tx1"/>
                          </a:solidFill>
                          <a:effectLst/>
                          <a:latin typeface="+mj-lt"/>
                          <a:ea typeface="Calibri" panose="020F0502020204030204" pitchFamily="34" charset="0"/>
                          <a:cs typeface="Times New Roman" panose="02020603050405020304" pitchFamily="18" charset="0"/>
                        </a:rPr>
                        <a:t>Mass</a:t>
                      </a:r>
                      <a:r>
                        <a:rPr lang="es-ES" sz="1200" dirty="0" smtClean="0">
                          <a:solidFill>
                            <a:schemeClr val="tx1"/>
                          </a:solidFill>
                          <a:effectLst/>
                          <a:latin typeface="+mj-lt"/>
                          <a:ea typeface="Calibri" panose="020F0502020204030204" pitchFamily="34" charset="0"/>
                          <a:cs typeface="Times New Roman" panose="02020603050405020304" pitchFamily="18" charset="0"/>
                        </a:rPr>
                        <a:t> Transfer, 6th </a:t>
                      </a:r>
                      <a:r>
                        <a:rPr lang="es-ES" sz="1200" dirty="0" err="1" smtClean="0">
                          <a:solidFill>
                            <a:schemeClr val="tx1"/>
                          </a:solidFill>
                          <a:effectLst/>
                          <a:latin typeface="+mj-lt"/>
                          <a:ea typeface="Calibri" panose="020F0502020204030204" pitchFamily="34" charset="0"/>
                          <a:cs typeface="Times New Roman" panose="02020603050405020304" pitchFamily="18" charset="0"/>
                        </a:rPr>
                        <a:t>edition</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Book</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n-GB" sz="1200" dirty="0" smtClean="0">
                          <a:solidFill>
                            <a:schemeClr val="tx1"/>
                          </a:solidFill>
                          <a:effectLst/>
                          <a:latin typeface="+mj-lt"/>
                        </a:rPr>
                        <a: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4008486643"/>
                  </a:ext>
                </a:extLst>
              </a:tr>
              <a:tr h="455966">
                <a:tc>
                  <a:txBody>
                    <a:bodyPr/>
                    <a:lstStyle/>
                    <a:p>
                      <a:pPr algn="just">
                        <a:lnSpc>
                          <a:spcPct val="115000"/>
                        </a:lnSpc>
                        <a:spcAft>
                          <a:spcPts val="0"/>
                        </a:spcAft>
                      </a:pPr>
                      <a:r>
                        <a:rPr lang="en-GB" sz="1200">
                          <a:effectLst/>
                        </a:rPr>
                        <a:t>8</a:t>
                      </a:r>
                      <a:endParaRPr lang="es-ES" sz="120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 V. Clifton &amp; A. J. Chapman</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Natural convection on a </a:t>
                      </a:r>
                      <a:r>
                        <a:rPr lang="es-ES" sz="1200" dirty="0" err="1" smtClean="0">
                          <a:solidFill>
                            <a:schemeClr val="tx1"/>
                          </a:solidFill>
                          <a:effectLst/>
                          <a:latin typeface="+mj-lt"/>
                          <a:ea typeface="Calibri" panose="020F0502020204030204" pitchFamily="34" charset="0"/>
                          <a:cs typeface="Times New Roman" panose="02020603050405020304" pitchFamily="18" charset="0"/>
                        </a:rPr>
                        <a:t>finite-size</a:t>
                      </a:r>
                      <a:r>
                        <a:rPr lang="es-ES" sz="1200" dirty="0" smtClean="0">
                          <a:solidFill>
                            <a:schemeClr val="tx1"/>
                          </a:solidFill>
                          <a:effectLst/>
                          <a:latin typeface="+mj-lt"/>
                          <a:ea typeface="Calibri" panose="020F0502020204030204" pitchFamily="34" charset="0"/>
                          <a:cs typeface="Times New Roman" panose="02020603050405020304" pitchFamily="18" charset="0"/>
                        </a:rPr>
                        <a:t> horizontal </a:t>
                      </a:r>
                      <a:r>
                        <a:rPr lang="es-ES" sz="1200" dirty="0" err="1" smtClean="0">
                          <a:solidFill>
                            <a:schemeClr val="tx1"/>
                          </a:solidFill>
                          <a:effectLst/>
                          <a:latin typeface="+mj-lt"/>
                          <a:ea typeface="Calibri" panose="020F0502020204030204" pitchFamily="34" charset="0"/>
                          <a:cs typeface="Times New Roman" panose="02020603050405020304" pitchFamily="18" charset="0"/>
                        </a:rPr>
                        <a:t>plate</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Int. J. Heat and Mass Transfer</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Paper</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b="0" i="0" kern="1200" dirty="0" smtClean="0">
                          <a:solidFill>
                            <a:schemeClr val="tx1"/>
                          </a:solidFill>
                          <a:effectLst/>
                          <a:latin typeface="+mj-lt"/>
                          <a:ea typeface="+mn-ea"/>
                          <a:cs typeface="+mn-cs"/>
                        </a:rPr>
                        <a:t>DOI: </a:t>
                      </a:r>
                      <a:r>
                        <a:rPr lang="es-ES" sz="1200" b="0" i="0" u="none" kern="1200" dirty="0" smtClean="0">
                          <a:solidFill>
                            <a:schemeClr val="tx1"/>
                          </a:solidFill>
                          <a:effectLst/>
                          <a:latin typeface="+mj-lt"/>
                          <a:ea typeface="+mn-ea"/>
                          <a:cs typeface="+mn-cs"/>
                        </a:rPr>
                        <a:t>10.1016/0017-9310(69)90092-1</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2481863240"/>
                  </a:ext>
                </a:extLst>
              </a:tr>
              <a:tr h="455966">
                <a:tc>
                  <a:txBody>
                    <a:bodyPr/>
                    <a:lstStyle/>
                    <a:p>
                      <a:pPr algn="just">
                        <a:lnSpc>
                          <a:spcPct val="115000"/>
                        </a:lnSpc>
                        <a:spcAft>
                          <a:spcPts val="0"/>
                        </a:spcAft>
                      </a:pPr>
                      <a:r>
                        <a:rPr lang="fr-FR" sz="1200" dirty="0">
                          <a:effectLst/>
                        </a:rPr>
                        <a:t>9</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es-E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Fujii</a:t>
                      </a:r>
                      <a:r>
                        <a:rPr lang="es-E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 Honda &amp; T. Morioka</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A </a:t>
                      </a:r>
                      <a:r>
                        <a:rPr lang="es-ES" sz="1200" dirty="0" err="1" smtClean="0">
                          <a:solidFill>
                            <a:schemeClr val="tx1"/>
                          </a:solidFill>
                          <a:effectLst/>
                          <a:latin typeface="+mj-lt"/>
                          <a:ea typeface="Calibri" panose="020F0502020204030204" pitchFamily="34" charset="0"/>
                          <a:cs typeface="Times New Roman" panose="02020603050405020304" pitchFamily="18" charset="0"/>
                        </a:rPr>
                        <a:t>theoretical</a:t>
                      </a:r>
                      <a:r>
                        <a:rPr lang="es-ES" sz="1200" dirty="0" smtClean="0">
                          <a:solidFill>
                            <a:schemeClr val="tx1"/>
                          </a:solidFill>
                          <a:effectLst/>
                          <a:latin typeface="+mj-lt"/>
                          <a:ea typeface="Calibri" panose="020F0502020204030204" pitchFamily="34" charset="0"/>
                          <a:cs typeface="Times New Roman" panose="02020603050405020304" pitchFamily="18" charset="0"/>
                        </a:rPr>
                        <a:t> study of natural convection heat transfer from </a:t>
                      </a:r>
                      <a:r>
                        <a:rPr lang="es-ES" sz="1200" dirty="0" err="1" smtClean="0">
                          <a:solidFill>
                            <a:schemeClr val="tx1"/>
                          </a:solidFill>
                          <a:effectLst/>
                          <a:latin typeface="+mj-lt"/>
                          <a:ea typeface="Calibri" panose="020F0502020204030204" pitchFamily="34" charset="0"/>
                          <a:cs typeface="Times New Roman" panose="02020603050405020304" pitchFamily="18" charset="0"/>
                        </a:rPr>
                        <a:t>downward-facing</a:t>
                      </a:r>
                      <a:r>
                        <a:rPr lang="es-ES" sz="1200" dirty="0" smtClean="0">
                          <a:solidFill>
                            <a:schemeClr val="tx1"/>
                          </a:solidFill>
                          <a:effectLst/>
                          <a:latin typeface="+mj-lt"/>
                          <a:ea typeface="Calibri" panose="020F0502020204030204" pitchFamily="34" charset="0"/>
                          <a:cs typeface="Times New Roman" panose="02020603050405020304" pitchFamily="18" charset="0"/>
                        </a:rPr>
                        <a:t> horizontal</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surfaces</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with uniform heat flux</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Int. J. Heat and Mass Transfer</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Paper</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b="0" i="0" kern="1200" dirty="0" smtClean="0">
                          <a:solidFill>
                            <a:schemeClr val="dk1"/>
                          </a:solidFill>
                          <a:effectLst/>
                          <a:latin typeface="+mn-lt"/>
                          <a:ea typeface="+mn-ea"/>
                          <a:cs typeface="+mn-cs"/>
                        </a:rPr>
                        <a:t>DOI: </a:t>
                      </a:r>
                      <a:r>
                        <a:rPr lang="es-ES" sz="1200" b="0" i="0" u="none" kern="1200" dirty="0" smtClean="0">
                          <a:solidFill>
                            <a:schemeClr val="dk1"/>
                          </a:solidFill>
                          <a:effectLst/>
                          <a:latin typeface="+mn-lt"/>
                          <a:ea typeface="+mn-ea"/>
                          <a:cs typeface="+mn-cs"/>
                        </a:rPr>
                        <a:t>10.1016/0017-9310(73)90227-5</a:t>
                      </a:r>
                      <a:endParaRPr lang="es-ES" sz="1200" u="none"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4222409640"/>
                  </a:ext>
                </a:extLst>
              </a:tr>
              <a:tr h="455966">
                <a:tc>
                  <a:txBody>
                    <a:bodyPr/>
                    <a:lstStyle/>
                    <a:p>
                      <a:pPr algn="just">
                        <a:lnSpc>
                          <a:spcPct val="115000"/>
                        </a:lnSpc>
                        <a:spcAft>
                          <a:spcPts val="0"/>
                        </a:spcAft>
                      </a:pPr>
                      <a:r>
                        <a:rPr lang="en-GB" sz="1200" dirty="0">
                          <a:solidFill>
                            <a:schemeClr val="tx1"/>
                          </a:solidFill>
                          <a:effectLst/>
                        </a:rPr>
                        <a:t>10</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 Pera &amp; B. </a:t>
                      </a:r>
                      <a:r>
                        <a:rPr lang="es-ES" sz="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Gebhart</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Natural convection boundary layer flow </a:t>
                      </a:r>
                      <a:r>
                        <a:rPr lang="es-ES" sz="1200" dirty="0" err="1" smtClean="0">
                          <a:solidFill>
                            <a:schemeClr val="tx1"/>
                          </a:solidFill>
                          <a:effectLst/>
                          <a:latin typeface="+mj-lt"/>
                          <a:ea typeface="Calibri" panose="020F0502020204030204" pitchFamily="34" charset="0"/>
                          <a:cs typeface="Times New Roman" panose="02020603050405020304" pitchFamily="18" charset="0"/>
                        </a:rPr>
                        <a:t>over</a:t>
                      </a:r>
                      <a:r>
                        <a:rPr lang="es-ES" sz="1200" dirty="0" smtClean="0">
                          <a:solidFill>
                            <a:schemeClr val="tx1"/>
                          </a:solidFill>
                          <a:effectLst/>
                          <a:latin typeface="+mj-lt"/>
                          <a:ea typeface="Calibri" panose="020F0502020204030204" pitchFamily="34" charset="0"/>
                          <a:cs typeface="Times New Roman" panose="02020603050405020304" pitchFamily="18" charset="0"/>
                        </a:rPr>
                        <a:t> horizontal and </a:t>
                      </a:r>
                      <a:r>
                        <a:rPr lang="es-ES" sz="1200" dirty="0" err="1" smtClean="0">
                          <a:solidFill>
                            <a:schemeClr val="tx1"/>
                          </a:solidFill>
                          <a:effectLst/>
                          <a:latin typeface="+mj-lt"/>
                          <a:ea typeface="Calibri" panose="020F0502020204030204" pitchFamily="34" charset="0"/>
                          <a:cs typeface="Times New Roman" panose="02020603050405020304" pitchFamily="18" charset="0"/>
                        </a:rPr>
                        <a:t>slightly</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inclined</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surfaces</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Int. J. Heat</a:t>
                      </a:r>
                      <a:r>
                        <a:rPr lang="en-GB" sz="1200" baseline="0" dirty="0" smtClean="0">
                          <a:solidFill>
                            <a:schemeClr val="tx1"/>
                          </a:solidFill>
                          <a:effectLst/>
                          <a:latin typeface="+mj-lt"/>
                        </a:rPr>
                        <a:t> and Mass Transfer</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Paper </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b="0" i="0" kern="1200" dirty="0" smtClean="0">
                          <a:solidFill>
                            <a:schemeClr val="tx1"/>
                          </a:solidFill>
                          <a:effectLst/>
                          <a:latin typeface="+mn-lt"/>
                          <a:ea typeface="+mn-ea"/>
                          <a:cs typeface="+mn-cs"/>
                        </a:rPr>
                        <a:t>DOI: </a:t>
                      </a:r>
                      <a:r>
                        <a:rPr lang="es-ES" sz="1200" b="0" i="0" u="none" kern="1200" dirty="0" smtClean="0">
                          <a:solidFill>
                            <a:schemeClr val="tx1"/>
                          </a:solidFill>
                          <a:effectLst/>
                          <a:latin typeface="+mn-lt"/>
                          <a:ea typeface="+mn-ea"/>
                          <a:cs typeface="+mn-cs"/>
                        </a:rPr>
                        <a:t>10.1016/0017-9310(73)90126-9</a:t>
                      </a:r>
                    </a:p>
                  </a:txBody>
                  <a:tcPr marL="36896" marR="36896" marT="0" marB="0" anchor="ctr"/>
                </a:tc>
                <a:extLst>
                  <a:ext uri="{0D108BD9-81ED-4DB2-BD59-A6C34878D82A}">
                    <a16:rowId xmlns:a16="http://schemas.microsoft.com/office/drawing/2014/main" val="934404714"/>
                  </a:ext>
                </a:extLst>
              </a:tr>
            </a:tbl>
          </a:graphicData>
        </a:graphic>
      </p:graphicFrame>
      <p:sp>
        <p:nvSpPr>
          <p:cNvPr id="7" name="Título 1"/>
          <p:cNvSpPr>
            <a:spLocks noGrp="1"/>
          </p:cNvSpPr>
          <p:nvPr>
            <p:ph type="title"/>
          </p:nvPr>
        </p:nvSpPr>
        <p:spPr>
          <a:xfrm>
            <a:off x="983432" y="192515"/>
            <a:ext cx="9451776" cy="457200"/>
          </a:xfrm>
        </p:spPr>
        <p:txBody>
          <a:bodyPr/>
          <a:lstStyle/>
          <a:p>
            <a:r>
              <a:rPr lang="es-ES" dirty="0" err="1" smtClean="0"/>
              <a:t>References</a:t>
            </a:r>
            <a:endParaRPr lang="es-ES" dirty="0"/>
          </a:p>
        </p:txBody>
      </p:sp>
    </p:spTree>
    <p:extLst>
      <p:ext uri="{BB962C8B-B14F-4D97-AF65-F5344CB8AC3E}">
        <p14:creationId xmlns:p14="http://schemas.microsoft.com/office/powerpoint/2010/main" val="2966481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7" name="Marcador de pie de página 3"/>
          <p:cNvSpPr>
            <a:spLocks noGrp="1"/>
          </p:cNvSpPr>
          <p:nvPr>
            <p:ph type="ftr" sz="quarter" idx="11"/>
          </p:nvPr>
        </p:nvSpPr>
        <p:spPr>
          <a:xfrm>
            <a:off x="825623" y="6555770"/>
            <a:ext cx="5359045" cy="329614"/>
          </a:xfrm>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3539915224"/>
              </p:ext>
            </p:extLst>
          </p:nvPr>
        </p:nvGraphicFramePr>
        <p:xfrm>
          <a:off x="524333" y="840008"/>
          <a:ext cx="11143335" cy="5039591"/>
        </p:xfrm>
        <a:graphic>
          <a:graphicData uri="http://schemas.openxmlformats.org/drawingml/2006/table">
            <a:tbl>
              <a:tblPr firstRow="1" bandRow="1">
                <a:tableStyleId>{073A0DAA-6AF3-43AB-8588-CEC1D06C72B9}</a:tableStyleId>
              </a:tblPr>
              <a:tblGrid>
                <a:gridCol w="361153">
                  <a:extLst>
                    <a:ext uri="{9D8B030D-6E8A-4147-A177-3AD203B41FA5}">
                      <a16:colId xmlns:a16="http://schemas.microsoft.com/office/drawing/2014/main" val="3009091061"/>
                    </a:ext>
                  </a:extLst>
                </a:gridCol>
                <a:gridCol w="1745571">
                  <a:extLst>
                    <a:ext uri="{9D8B030D-6E8A-4147-A177-3AD203B41FA5}">
                      <a16:colId xmlns:a16="http://schemas.microsoft.com/office/drawing/2014/main" val="2286995466"/>
                    </a:ext>
                  </a:extLst>
                </a:gridCol>
                <a:gridCol w="3908926">
                  <a:extLst>
                    <a:ext uri="{9D8B030D-6E8A-4147-A177-3AD203B41FA5}">
                      <a16:colId xmlns:a16="http://schemas.microsoft.com/office/drawing/2014/main" val="1286305522"/>
                    </a:ext>
                  </a:extLst>
                </a:gridCol>
                <a:gridCol w="1598337">
                  <a:extLst>
                    <a:ext uri="{9D8B030D-6E8A-4147-A177-3AD203B41FA5}">
                      <a16:colId xmlns:a16="http://schemas.microsoft.com/office/drawing/2014/main" val="392110816"/>
                    </a:ext>
                  </a:extLst>
                </a:gridCol>
                <a:gridCol w="976761">
                  <a:extLst>
                    <a:ext uri="{9D8B030D-6E8A-4147-A177-3AD203B41FA5}">
                      <a16:colId xmlns:a16="http://schemas.microsoft.com/office/drawing/2014/main" val="1498178446"/>
                    </a:ext>
                  </a:extLst>
                </a:gridCol>
                <a:gridCol w="2552587">
                  <a:extLst>
                    <a:ext uri="{9D8B030D-6E8A-4147-A177-3AD203B41FA5}">
                      <a16:colId xmlns:a16="http://schemas.microsoft.com/office/drawing/2014/main" val="4273528218"/>
                    </a:ext>
                  </a:extLst>
                </a:gridCol>
              </a:tblGrid>
              <a:tr h="281013">
                <a:tc>
                  <a:txBody>
                    <a:bodyPr/>
                    <a:lstStyle/>
                    <a:p>
                      <a:pPr algn="ctr">
                        <a:lnSpc>
                          <a:spcPct val="115000"/>
                        </a:lnSpc>
                        <a:spcAft>
                          <a:spcPts val="0"/>
                        </a:spcAft>
                      </a:pPr>
                      <a:r>
                        <a:rPr lang="en-GB" sz="1200" dirty="0">
                          <a:effectLst/>
                        </a:rPr>
                        <a:t>#</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a:effectLst/>
                        </a:rPr>
                        <a:t>Author</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73" marR="9566" marT="0" marB="0" anchor="ctr"/>
                </a:tc>
                <a:tc>
                  <a:txBody>
                    <a:bodyPr/>
                    <a:lstStyle/>
                    <a:p>
                      <a:pPr algn="ctr">
                        <a:lnSpc>
                          <a:spcPct val="115000"/>
                        </a:lnSpc>
                        <a:spcAft>
                          <a:spcPts val="0"/>
                        </a:spcAft>
                      </a:pPr>
                      <a:r>
                        <a:rPr lang="en-GB" sz="1200" dirty="0">
                          <a:effectLst/>
                        </a:rPr>
                        <a:t>Title of work</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73" marR="9566" marT="0" marB="0" anchor="ctr"/>
                </a:tc>
                <a:tc>
                  <a:txBody>
                    <a:bodyPr/>
                    <a:lstStyle/>
                    <a:p>
                      <a:pPr algn="ctr">
                        <a:lnSpc>
                          <a:spcPct val="115000"/>
                        </a:lnSpc>
                        <a:spcAft>
                          <a:spcPts val="0"/>
                        </a:spcAft>
                      </a:pPr>
                      <a:r>
                        <a:rPr lang="en-GB" sz="1200" dirty="0">
                          <a:effectLst/>
                        </a:rPr>
                        <a:t>Source</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73" marR="9566" marT="0" marB="0" anchor="ctr"/>
                </a:tc>
                <a:tc>
                  <a:txBody>
                    <a:bodyPr/>
                    <a:lstStyle/>
                    <a:p>
                      <a:pPr algn="ctr">
                        <a:lnSpc>
                          <a:spcPct val="115000"/>
                        </a:lnSpc>
                        <a:spcAft>
                          <a:spcPts val="0"/>
                        </a:spcAft>
                      </a:pPr>
                      <a:r>
                        <a:rPr lang="en-GB" sz="1200">
                          <a:effectLst/>
                        </a:rPr>
                        <a:t>Doc. Type</a:t>
                      </a:r>
                      <a:endParaRPr lang="es-ES" sz="120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73" marR="9566" marT="0" marB="0" anchor="ctr"/>
                </a:tc>
                <a:tc>
                  <a:txBody>
                    <a:bodyPr/>
                    <a:lstStyle/>
                    <a:p>
                      <a:pPr algn="ctr">
                        <a:lnSpc>
                          <a:spcPct val="115000"/>
                        </a:lnSpc>
                        <a:spcAft>
                          <a:spcPts val="0"/>
                        </a:spcAft>
                      </a:pPr>
                      <a:r>
                        <a:rPr lang="en-GB" sz="1200" dirty="0">
                          <a:effectLst/>
                        </a:rPr>
                        <a:t>DOI or document locator</a:t>
                      </a:r>
                      <a:endParaRPr lang="es-ES" sz="1200" dirty="0">
                        <a:solidFill>
                          <a:srgbClr val="36609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473" marR="9566" marT="0" marB="0" anchor="ctr"/>
                </a:tc>
                <a:extLst>
                  <a:ext uri="{0D108BD9-81ED-4DB2-BD59-A6C34878D82A}">
                    <a16:rowId xmlns:a16="http://schemas.microsoft.com/office/drawing/2014/main" val="6316320"/>
                  </a:ext>
                </a:extLst>
              </a:tr>
              <a:tr h="683950">
                <a:tc>
                  <a:txBody>
                    <a:bodyPr/>
                    <a:lstStyle/>
                    <a:p>
                      <a:pPr algn="just">
                        <a:lnSpc>
                          <a:spcPct val="115000"/>
                        </a:lnSpc>
                        <a:spcAft>
                          <a:spcPts val="0"/>
                        </a:spcAft>
                      </a:pPr>
                      <a:r>
                        <a:rPr lang="en-GB" sz="1200" dirty="0">
                          <a:solidFill>
                            <a:schemeClr val="tx1"/>
                          </a:solidFill>
                          <a:effectLst/>
                        </a:rPr>
                        <a:t>11</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Sheriff &amp; W. Davies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Liquid metal natural convection from </a:t>
                      </a:r>
                      <a:r>
                        <a:rPr lang="es-ES" sz="1200" dirty="0" err="1" smtClean="0">
                          <a:solidFill>
                            <a:schemeClr val="tx1"/>
                          </a:solidFill>
                          <a:effectLst/>
                          <a:latin typeface="+mj-lt"/>
                          <a:ea typeface="Calibri" panose="020F0502020204030204" pitchFamily="34" charset="0"/>
                          <a:cs typeface="Times New Roman" panose="02020603050405020304" pitchFamily="18" charset="0"/>
                        </a:rPr>
                        <a:t>plane</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surfaces</a:t>
                      </a:r>
                      <a:r>
                        <a:rPr lang="es-ES" sz="1200" dirty="0" smtClean="0">
                          <a:solidFill>
                            <a:schemeClr val="tx1"/>
                          </a:solidFill>
                          <a:effectLst/>
                          <a:latin typeface="+mj-lt"/>
                          <a:ea typeface="Calibri" panose="020F0502020204030204" pitchFamily="34" charset="0"/>
                          <a:cs typeface="Times New Roman" panose="02020603050405020304" pitchFamily="18" charset="0"/>
                        </a:rPr>
                        <a:t>: a </a:t>
                      </a:r>
                      <a:r>
                        <a:rPr lang="es-ES" sz="1200" dirty="0" err="1" smtClean="0">
                          <a:solidFill>
                            <a:schemeClr val="tx1"/>
                          </a:solidFill>
                          <a:effectLst/>
                          <a:latin typeface="+mj-lt"/>
                          <a:ea typeface="Calibri" panose="020F0502020204030204" pitchFamily="34" charset="0"/>
                          <a:cs typeface="Times New Roman" panose="02020603050405020304" pitchFamily="18" charset="0"/>
                        </a:rPr>
                        <a:t>review</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including</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recent</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sodium</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measurements</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Int</a:t>
                      </a:r>
                      <a:r>
                        <a:rPr lang="es-ES" sz="1200" dirty="0" smtClean="0">
                          <a:solidFill>
                            <a:schemeClr val="tx1"/>
                          </a:solidFill>
                          <a:effectLst/>
                          <a:latin typeface="+mj-lt"/>
                          <a:ea typeface="Calibri" panose="020F0502020204030204" pitchFamily="34" charset="0"/>
                          <a:cs typeface="Times New Roman" panose="02020603050405020304" pitchFamily="18" charset="0"/>
                        </a:rPr>
                        <a:t>. J. Heat and </a:t>
                      </a:r>
                      <a:r>
                        <a:rPr lang="es-ES" sz="1200" dirty="0" err="1" smtClean="0">
                          <a:solidFill>
                            <a:schemeClr val="tx1"/>
                          </a:solidFill>
                          <a:effectLst/>
                          <a:latin typeface="+mj-lt"/>
                          <a:ea typeface="Calibri" panose="020F0502020204030204" pitchFamily="34" charset="0"/>
                          <a:cs typeface="Times New Roman" panose="02020603050405020304" pitchFamily="18" charset="0"/>
                        </a:rPr>
                        <a:t>Mass</a:t>
                      </a:r>
                      <a:r>
                        <a:rPr lang="es-ES" sz="1200" dirty="0" smtClean="0">
                          <a:solidFill>
                            <a:schemeClr val="tx1"/>
                          </a:solidFill>
                          <a:effectLst/>
                          <a:latin typeface="+mj-lt"/>
                          <a:ea typeface="Calibri" panose="020F0502020204030204" pitchFamily="34" charset="0"/>
                          <a:cs typeface="Times New Roman" panose="02020603050405020304" pitchFamily="18" charset="0"/>
                        </a:rPr>
                        <a:t> Transfer</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Paper</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b="0" i="0" u="none" strike="noStrike" kern="1200" dirty="0" smtClean="0">
                          <a:solidFill>
                            <a:schemeClr val="tx1"/>
                          </a:solidFill>
                          <a:effectLst/>
                          <a:latin typeface="+mn-lt"/>
                          <a:ea typeface="+mn-ea"/>
                          <a:cs typeface="+mn-cs"/>
                        </a:rPr>
                        <a:t>DOI: 10.1016/0142-727X(79)90002-X</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1454544285"/>
                  </a:ext>
                </a:extLst>
              </a:tr>
              <a:tr h="479236">
                <a:tc>
                  <a:txBody>
                    <a:bodyPr/>
                    <a:lstStyle/>
                    <a:p>
                      <a:pPr algn="just">
                        <a:lnSpc>
                          <a:spcPct val="115000"/>
                        </a:lnSpc>
                        <a:spcAft>
                          <a:spcPts val="0"/>
                        </a:spcAft>
                      </a:pPr>
                      <a:r>
                        <a:rPr lang="en-GB" sz="1200">
                          <a:solidFill>
                            <a:schemeClr val="tx1"/>
                          </a:solidFill>
                          <a:effectLst/>
                        </a:rPr>
                        <a:t>12</a:t>
                      </a:r>
                      <a:endParaRPr lang="es-E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IAEA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Challenges</a:t>
                      </a:r>
                      <a:r>
                        <a:rPr lang="es-ES" sz="1200" dirty="0" smtClean="0">
                          <a:solidFill>
                            <a:schemeClr val="tx1"/>
                          </a:solidFill>
                          <a:effectLst/>
                          <a:latin typeface="+mj-lt"/>
                          <a:ea typeface="Calibri" panose="020F0502020204030204" pitchFamily="34" charset="0"/>
                          <a:cs typeface="Times New Roman" panose="02020603050405020304" pitchFamily="18" charset="0"/>
                        </a:rPr>
                        <a:t> related to te used of liquid metal and </a:t>
                      </a:r>
                      <a:r>
                        <a:rPr lang="es-ES" sz="1200" dirty="0" err="1" smtClean="0">
                          <a:solidFill>
                            <a:schemeClr val="tx1"/>
                          </a:solidFill>
                          <a:effectLst/>
                          <a:latin typeface="+mj-lt"/>
                          <a:ea typeface="Calibri" panose="020F0502020204030204" pitchFamily="34" charset="0"/>
                          <a:cs typeface="Times New Roman" panose="02020603050405020304" pitchFamily="18" charset="0"/>
                        </a:rPr>
                        <a:t>molten</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salt</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coolants</a:t>
                      </a:r>
                      <a:r>
                        <a:rPr lang="es-ES" sz="1200" dirty="0" smtClean="0">
                          <a:solidFill>
                            <a:schemeClr val="tx1"/>
                          </a:solidFill>
                          <a:effectLst/>
                          <a:latin typeface="+mj-lt"/>
                          <a:ea typeface="Calibri" panose="020F0502020204030204" pitchFamily="34" charset="0"/>
                          <a:cs typeface="Times New Roman" panose="02020603050405020304" pitchFamily="18" charset="0"/>
                        </a:rPr>
                        <a:t> in </a:t>
                      </a:r>
                      <a:r>
                        <a:rPr lang="es-ES" sz="1200" dirty="0" err="1" smtClean="0">
                          <a:solidFill>
                            <a:schemeClr val="tx1"/>
                          </a:solidFill>
                          <a:effectLst/>
                          <a:latin typeface="+mj-lt"/>
                          <a:ea typeface="Calibri" panose="020F0502020204030204" pitchFamily="34" charset="0"/>
                          <a:cs typeface="Times New Roman" panose="02020603050405020304" pitchFamily="18" charset="0"/>
                        </a:rPr>
                        <a:t>advanced</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reactors</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Report </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788127702"/>
                  </a:ext>
                </a:extLst>
              </a:tr>
              <a:tr h="683950">
                <a:tc>
                  <a:txBody>
                    <a:bodyPr/>
                    <a:lstStyle/>
                    <a:p>
                      <a:pPr algn="just">
                        <a:lnSpc>
                          <a:spcPct val="115000"/>
                        </a:lnSpc>
                        <a:spcAft>
                          <a:spcPts val="0"/>
                        </a:spcAft>
                      </a:pPr>
                      <a:r>
                        <a:rPr lang="en-GB" sz="1200">
                          <a:solidFill>
                            <a:schemeClr val="tx1"/>
                          </a:solidFill>
                          <a:effectLst/>
                        </a:rPr>
                        <a:t>13</a:t>
                      </a:r>
                      <a:endParaRPr lang="es-E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a:t>
                      </a:r>
                      <a:r>
                        <a:rPr lang="es-ES" sz="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Zuckerman</a:t>
                      </a:r>
                      <a:r>
                        <a:rPr lang="es-E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&amp; N. </a:t>
                      </a:r>
                      <a:r>
                        <a:rPr lang="es-ES" sz="120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Lior</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Jet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impingement</a:t>
                      </a:r>
                      <a:r>
                        <a:rPr lang="es-ES" sz="1200" dirty="0" smtClean="0">
                          <a:solidFill>
                            <a:schemeClr val="tx1"/>
                          </a:solidFill>
                          <a:effectLst/>
                          <a:latin typeface="+mj-lt"/>
                          <a:ea typeface="Calibri" panose="020F0502020204030204" pitchFamily="34" charset="0"/>
                          <a:cs typeface="Times New Roman" panose="02020603050405020304" pitchFamily="18" charset="0"/>
                        </a:rPr>
                        <a:t> heat transfer: </a:t>
                      </a:r>
                      <a:r>
                        <a:rPr lang="es-ES" sz="1200" dirty="0" err="1" smtClean="0">
                          <a:solidFill>
                            <a:schemeClr val="tx1"/>
                          </a:solidFill>
                          <a:effectLst/>
                          <a:latin typeface="+mj-lt"/>
                          <a:ea typeface="Calibri" panose="020F0502020204030204" pitchFamily="34" charset="0"/>
                          <a:cs typeface="Times New Roman" panose="02020603050405020304" pitchFamily="18" charset="0"/>
                        </a:rPr>
                        <a:t>physics</a:t>
                      </a:r>
                      <a:r>
                        <a:rPr lang="es-ES" sz="1200" dirty="0" smtClean="0">
                          <a:solidFill>
                            <a:schemeClr val="tx1"/>
                          </a:solidFill>
                          <a:effectLst/>
                          <a:latin typeface="+mj-lt"/>
                          <a:ea typeface="Calibri" panose="020F0502020204030204" pitchFamily="34" charset="0"/>
                          <a:cs typeface="Times New Roman" panose="02020603050405020304" pitchFamily="18" charset="0"/>
                        </a:rPr>
                        <a:t>, correlations, and </a:t>
                      </a:r>
                      <a:r>
                        <a:rPr lang="es-ES" sz="1200" dirty="0" err="1" smtClean="0">
                          <a:solidFill>
                            <a:schemeClr val="tx1"/>
                          </a:solidFill>
                          <a:effectLst/>
                          <a:latin typeface="+mj-lt"/>
                          <a:ea typeface="Calibri" panose="020F0502020204030204" pitchFamily="34" charset="0"/>
                          <a:cs typeface="Times New Roman" panose="02020603050405020304" pitchFamily="18" charset="0"/>
                        </a:rPr>
                        <a:t>numerical</a:t>
                      </a:r>
                      <a:r>
                        <a:rPr lang="es-ES" sz="1200" dirty="0" smtClean="0">
                          <a:solidFill>
                            <a:schemeClr val="tx1"/>
                          </a:solidFill>
                          <a:effectLst/>
                          <a:latin typeface="+mj-lt"/>
                          <a:ea typeface="Calibri" panose="020F0502020204030204" pitchFamily="34" charset="0"/>
                          <a:cs typeface="Times New Roman" panose="02020603050405020304" pitchFamily="18" charset="0"/>
                        </a:rPr>
                        <a:t> modeling</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Advances</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in Heat Transfer</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Book</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b="0" i="0" u="none" strike="noStrike" kern="1200" baseline="0" dirty="0" smtClean="0">
                          <a:solidFill>
                            <a:schemeClr val="tx1"/>
                          </a:solidFill>
                          <a:latin typeface="+mn-lt"/>
                          <a:ea typeface="+mn-ea"/>
                          <a:cs typeface="+mn-cs"/>
                        </a:rPr>
                        <a:t>DOI: 10.1016/S0065-2717(06)39006-5</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1950202853"/>
                  </a:ext>
                </a:extLst>
              </a:tr>
              <a:tr h="456642">
                <a:tc>
                  <a:txBody>
                    <a:bodyPr/>
                    <a:lstStyle/>
                    <a:p>
                      <a:pPr algn="just">
                        <a:lnSpc>
                          <a:spcPct val="115000"/>
                        </a:lnSpc>
                        <a:spcAft>
                          <a:spcPts val="0"/>
                        </a:spcAft>
                      </a:pPr>
                      <a:r>
                        <a:rPr lang="en-GB" sz="1200">
                          <a:solidFill>
                            <a:schemeClr val="tx1"/>
                          </a:solidFill>
                          <a:effectLst/>
                        </a:rPr>
                        <a:t>14</a:t>
                      </a:r>
                      <a:endParaRPr lang="es-E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 A. </a:t>
                      </a:r>
                      <a:r>
                        <a:rPr lang="es-ES" sz="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Seban</a:t>
                      </a: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&amp; T. </a:t>
                      </a:r>
                      <a:r>
                        <a:rPr lang="es-ES" sz="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Shimazaki</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Heat transfer to a fluid </a:t>
                      </a:r>
                      <a:r>
                        <a:rPr lang="es-ES" sz="1200" dirty="0" err="1" smtClean="0">
                          <a:solidFill>
                            <a:schemeClr val="tx1"/>
                          </a:solidFill>
                          <a:effectLst/>
                          <a:latin typeface="+mj-lt"/>
                          <a:ea typeface="Calibri" panose="020F0502020204030204" pitchFamily="34" charset="0"/>
                          <a:cs typeface="Times New Roman" panose="02020603050405020304" pitchFamily="18" charset="0"/>
                        </a:rPr>
                        <a:t>flowing</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turbulently</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in a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smooth</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pipe with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walls</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at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constant</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temperature</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rPr>
                        <a:t>University of California</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n-GB" sz="1200" dirty="0" smtClean="0">
                          <a:solidFill>
                            <a:schemeClr val="tx1"/>
                          </a:solidFill>
                          <a:effectLst/>
                          <a:latin typeface="+mj-lt"/>
                          <a:ea typeface="+mn-ea"/>
                          <a:cs typeface="+mn-cs"/>
                        </a:rPr>
                        <a:t>Report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n-GB" sz="1200" dirty="0" smtClean="0">
                          <a:solidFill>
                            <a:schemeClr val="tx1"/>
                          </a:solidFill>
                          <a:effectLst/>
                        </a:rPr>
                        <a:t>-</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2141655029"/>
                  </a:ext>
                </a:extLst>
              </a:tr>
              <a:tr h="456642">
                <a:tc>
                  <a:txBody>
                    <a:bodyPr/>
                    <a:lstStyle/>
                    <a:p>
                      <a:pPr algn="just">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
                      </a:r>
                      <a:r>
                        <a:rPr lang="es-E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Muthu</a:t>
                      </a:r>
                      <a:r>
                        <a:rPr lang="es-E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Saravanan</a:t>
                      </a:r>
                      <a:r>
                        <a:rPr lang="es-E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 </a:t>
                      </a:r>
                      <a:r>
                        <a:rPr lang="es-ES" sz="120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Mangarjuna</a:t>
                      </a:r>
                      <a:r>
                        <a:rPr lang="es-E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Rao</a:t>
                      </a:r>
                      <a:r>
                        <a:rPr lang="es-E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&amp; S. </a:t>
                      </a:r>
                      <a:r>
                        <a:rPr lang="es-ES" sz="120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Raghupathy</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Analysis of </a:t>
                      </a:r>
                      <a:r>
                        <a:rPr lang="es-ES" sz="1200" dirty="0" err="1" smtClean="0">
                          <a:solidFill>
                            <a:schemeClr val="tx1"/>
                          </a:solidFill>
                          <a:effectLst/>
                          <a:latin typeface="+mj-lt"/>
                          <a:ea typeface="Calibri" panose="020F0502020204030204" pitchFamily="34" charset="0"/>
                          <a:cs typeface="Times New Roman" panose="02020603050405020304" pitchFamily="18" charset="0"/>
                        </a:rPr>
                        <a:t>liquid</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sodium</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spills</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spreading</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on</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floor</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Surface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pertaining</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to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sodium</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pool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fires</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events</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in SFR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cells</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Nuclear Engineering</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and Design</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Paper</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b="0" i="0" u="none" kern="1200" dirty="0" smtClean="0">
                          <a:solidFill>
                            <a:schemeClr val="tx1"/>
                          </a:solidFill>
                          <a:effectLst/>
                          <a:latin typeface="+mn-lt"/>
                          <a:ea typeface="+mn-ea"/>
                          <a:cs typeface="+mn-cs"/>
                        </a:rPr>
                        <a:t>DOI:</a:t>
                      </a:r>
                      <a:r>
                        <a:rPr lang="es-ES" sz="1200" b="0" i="0" u="none" kern="1200" baseline="0" dirty="0" smtClean="0">
                          <a:solidFill>
                            <a:schemeClr val="tx1"/>
                          </a:solidFill>
                          <a:effectLst/>
                          <a:latin typeface="+mn-lt"/>
                          <a:ea typeface="+mn-ea"/>
                          <a:cs typeface="+mn-cs"/>
                        </a:rPr>
                        <a:t> </a:t>
                      </a:r>
                      <a:r>
                        <a:rPr lang="es-ES" sz="1200" b="0" i="0" u="none" kern="1200" dirty="0" smtClean="0">
                          <a:solidFill>
                            <a:schemeClr val="tx1"/>
                          </a:solidFill>
                          <a:effectLst/>
                          <a:latin typeface="+mn-lt"/>
                          <a:ea typeface="+mn-ea"/>
                          <a:cs typeface="+mn-cs"/>
                        </a:rPr>
                        <a:t>10.1016/j.nucengdes.2020.110614</a:t>
                      </a:r>
                    </a:p>
                  </a:txBody>
                  <a:tcPr marL="36896" marR="36896" marT="0" marB="0" anchor="ctr"/>
                </a:tc>
                <a:extLst>
                  <a:ext uri="{0D108BD9-81ED-4DB2-BD59-A6C34878D82A}">
                    <a16:rowId xmlns:a16="http://schemas.microsoft.com/office/drawing/2014/main" val="3900874835"/>
                  </a:ext>
                </a:extLst>
              </a:tr>
              <a:tr h="455966">
                <a:tc>
                  <a:txBody>
                    <a:bodyPr/>
                    <a:lstStyle/>
                    <a:p>
                      <a:pPr algn="just">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IFMIF-DONES </a:t>
                      </a:r>
                      <a:r>
                        <a:rPr lang="es-ES" sz="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Team</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IFMIF-DONES</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Plant</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Description</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Document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Eurofusion</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IDM</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Report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EFDA_D_2MP8HQ, v3.0</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4008486643"/>
                  </a:ext>
                </a:extLst>
              </a:tr>
              <a:tr h="455966">
                <a:tc>
                  <a:txBody>
                    <a:bodyPr/>
                    <a:lstStyle/>
                    <a:p>
                      <a:pPr algn="just">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 P. </a:t>
                      </a:r>
                      <a:r>
                        <a:rPr lang="es-ES" sz="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Cleaver</a:t>
                      </a: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P.S. </a:t>
                      </a:r>
                      <a:r>
                        <a:rPr lang="es-ES" sz="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Cronin</a:t>
                      </a: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&amp; J. A. Evans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An experimental </a:t>
                      </a:r>
                      <a:r>
                        <a:rPr lang="es-ES" sz="1200" dirty="0" err="1" smtClean="0">
                          <a:solidFill>
                            <a:schemeClr val="tx1"/>
                          </a:solidFill>
                          <a:effectLst/>
                          <a:latin typeface="+mj-lt"/>
                          <a:ea typeface="Calibri" panose="020F0502020204030204" pitchFamily="34" charset="0"/>
                          <a:cs typeface="Times New Roman" panose="02020603050405020304" pitchFamily="18" charset="0"/>
                        </a:rPr>
                        <a:t>study</a:t>
                      </a:r>
                      <a:r>
                        <a:rPr lang="es-ES" sz="1200" dirty="0" smtClean="0">
                          <a:solidFill>
                            <a:schemeClr val="tx1"/>
                          </a:solidFill>
                          <a:effectLst/>
                          <a:latin typeface="+mj-lt"/>
                          <a:ea typeface="Calibri" panose="020F0502020204030204" pitchFamily="34" charset="0"/>
                          <a:cs typeface="Times New Roman" panose="02020603050405020304" pitchFamily="18" charset="0"/>
                        </a:rPr>
                        <a:t> of </a:t>
                      </a:r>
                      <a:r>
                        <a:rPr lang="es-ES" sz="1200" dirty="0" err="1" smtClean="0">
                          <a:solidFill>
                            <a:schemeClr val="tx1"/>
                          </a:solidFill>
                          <a:effectLst/>
                          <a:latin typeface="+mj-lt"/>
                          <a:ea typeface="Calibri" panose="020F0502020204030204" pitchFamily="34" charset="0"/>
                          <a:cs typeface="Times New Roman" panose="02020603050405020304" pitchFamily="18" charset="0"/>
                        </a:rPr>
                        <a:t>spreading</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liquid</a:t>
                      </a:r>
                      <a:r>
                        <a:rPr lang="es-ES" sz="1200" dirty="0" smtClean="0">
                          <a:solidFill>
                            <a:schemeClr val="tx1"/>
                          </a:solidFill>
                          <a:effectLst/>
                          <a:latin typeface="+mj-lt"/>
                          <a:ea typeface="Calibri" panose="020F0502020204030204" pitchFamily="34" charset="0"/>
                          <a:cs typeface="Times New Roman" panose="02020603050405020304" pitchFamily="18" charset="0"/>
                        </a:rPr>
                        <a:t> pools</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IChemE</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Institution</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of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Chemical</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Engineers</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Paper</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https://www.icheme.org/media/10158/xvi-paper-13.pdf</a:t>
                      </a: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extLst>
                  <a:ext uri="{0D108BD9-81ED-4DB2-BD59-A6C34878D82A}">
                    <a16:rowId xmlns:a16="http://schemas.microsoft.com/office/drawing/2014/main" val="2481863240"/>
                  </a:ext>
                </a:extLst>
              </a:tr>
              <a:tr h="455966">
                <a:tc>
                  <a:txBody>
                    <a:bodyPr/>
                    <a:lstStyle/>
                    <a:p>
                      <a:pPr algn="just">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a:t>
                      </a:r>
                      <a:r>
                        <a:rPr lang="es-ES" sz="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Zsákai</a:t>
                      </a: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et al.</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Integrate</a:t>
                      </a:r>
                      <a:r>
                        <a:rPr lang="es-ES" sz="1200" dirty="0" smtClean="0">
                          <a:solidFill>
                            <a:schemeClr val="tx1"/>
                          </a:solidFill>
                          <a:effectLst/>
                          <a:latin typeface="+mj-lt"/>
                          <a:ea typeface="Calibri" panose="020F0502020204030204" pitchFamily="34" charset="0"/>
                          <a:cs typeface="Times New Roman" panose="02020603050405020304" pitchFamily="18" charset="0"/>
                        </a:rPr>
                        <a:t> </a:t>
                      </a:r>
                      <a:r>
                        <a:rPr lang="es-ES" sz="1200" dirty="0" err="1" smtClean="0">
                          <a:solidFill>
                            <a:schemeClr val="tx1"/>
                          </a:solidFill>
                          <a:effectLst/>
                          <a:latin typeface="+mj-lt"/>
                          <a:ea typeface="Calibri" panose="020F0502020204030204" pitchFamily="34" charset="0"/>
                          <a:cs typeface="Times New Roman" panose="02020603050405020304" pitchFamily="18" charset="0"/>
                        </a:rPr>
                        <a:t>design</a:t>
                      </a:r>
                      <a:r>
                        <a:rPr lang="es-ES" sz="1200" dirty="0" smtClean="0">
                          <a:solidFill>
                            <a:schemeClr val="tx1"/>
                          </a:solidFill>
                          <a:effectLst/>
                          <a:latin typeface="+mj-lt"/>
                          <a:ea typeface="Calibri" panose="020F0502020204030204" pitchFamily="34" charset="0"/>
                          <a:cs typeface="Times New Roman" panose="02020603050405020304" pitchFamily="18" charset="0"/>
                        </a:rPr>
                        <a:t> of the </a:t>
                      </a:r>
                      <a:r>
                        <a:rPr lang="es-ES" sz="1200" dirty="0" err="1" smtClean="0">
                          <a:solidFill>
                            <a:schemeClr val="tx1"/>
                          </a:solidFill>
                          <a:effectLst/>
                          <a:latin typeface="+mj-lt"/>
                          <a:ea typeface="Calibri" panose="020F0502020204030204" pitchFamily="34" charset="0"/>
                          <a:cs typeface="Times New Roman" panose="02020603050405020304" pitchFamily="18" charset="0"/>
                        </a:rPr>
                        <a:t>vacuum</a:t>
                      </a:r>
                      <a:r>
                        <a:rPr lang="es-ES" sz="1200" dirty="0" smtClean="0">
                          <a:solidFill>
                            <a:schemeClr val="tx1"/>
                          </a:solidFill>
                          <a:effectLst/>
                          <a:latin typeface="+mj-lt"/>
                          <a:ea typeface="Calibri" panose="020F0502020204030204" pitchFamily="34" charset="0"/>
                          <a:cs typeface="Times New Roman" panose="02020603050405020304" pitchFamily="18" charset="0"/>
                        </a:rPr>
                        <a:t> and safety barrier </a:t>
                      </a:r>
                      <a:r>
                        <a:rPr lang="es-ES" sz="1200" dirty="0" err="1" smtClean="0">
                          <a:solidFill>
                            <a:schemeClr val="tx1"/>
                          </a:solidFill>
                          <a:effectLst/>
                          <a:latin typeface="+mj-lt"/>
                          <a:ea typeface="Calibri" panose="020F0502020204030204" pitchFamily="34" charset="0"/>
                          <a:cs typeface="Times New Roman" panose="02020603050405020304" pitchFamily="18" charset="0"/>
                        </a:rPr>
                        <a:t>between</a:t>
                      </a:r>
                      <a:r>
                        <a:rPr lang="es-ES" sz="1200" dirty="0" smtClean="0">
                          <a:solidFill>
                            <a:schemeClr val="tx1"/>
                          </a:solidFill>
                          <a:effectLst/>
                          <a:latin typeface="+mj-lt"/>
                          <a:ea typeface="Calibri" panose="020F0502020204030204" pitchFamily="34" charset="0"/>
                          <a:cs typeface="Times New Roman" panose="02020603050405020304" pitchFamily="18" charset="0"/>
                        </a:rPr>
                        <a:t> the Lithium</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and Test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Systems</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of IFMF-DONES</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Journal</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of Nuclear </a:t>
                      </a:r>
                      <a:r>
                        <a:rPr lang="es-ES" sz="1200" baseline="0" dirty="0" err="1" smtClean="0">
                          <a:solidFill>
                            <a:schemeClr val="tx1"/>
                          </a:solidFill>
                          <a:effectLst/>
                          <a:latin typeface="+mj-lt"/>
                          <a:ea typeface="Calibri" panose="020F0502020204030204" pitchFamily="34" charset="0"/>
                          <a:cs typeface="Times New Roman" panose="02020603050405020304" pitchFamily="18" charset="0"/>
                        </a:rPr>
                        <a:t>Engineering</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Paper</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DOI: </a:t>
                      </a:r>
                      <a:r>
                        <a:rPr lang="es-ES" sz="1200" b="0" i="0" u="none" strike="noStrike" kern="1200" baseline="0" dirty="0" smtClean="0">
                          <a:solidFill>
                            <a:schemeClr val="tx1"/>
                          </a:solidFill>
                          <a:latin typeface="+mn-lt"/>
                          <a:ea typeface="+mn-ea"/>
                          <a:cs typeface="+mn-cs"/>
                        </a:rPr>
                        <a:t>10.3390/jne4010004</a:t>
                      </a:r>
                    </a:p>
                  </a:txBody>
                  <a:tcPr marL="36896" marR="36896" marT="0" marB="0" anchor="ctr"/>
                </a:tc>
                <a:extLst>
                  <a:ext uri="{0D108BD9-81ED-4DB2-BD59-A6C34878D82A}">
                    <a16:rowId xmlns:a16="http://schemas.microsoft.com/office/drawing/2014/main" val="3211523378"/>
                  </a:ext>
                </a:extLst>
              </a:tr>
              <a:tr h="455966">
                <a:tc>
                  <a:txBody>
                    <a:bodyPr/>
                    <a:lstStyle/>
                    <a:p>
                      <a:pPr algn="just">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 </a:t>
                      </a:r>
                      <a:r>
                        <a:rPr lang="es-ES" sz="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Mascari</a:t>
                      </a: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et al.</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96" marR="36896" marT="0" marB="0" anchor="ctr"/>
                </a:tc>
                <a:tc>
                  <a:txBody>
                    <a:bodyPr/>
                    <a:lstStyle/>
                    <a:p>
                      <a:pPr algn="l">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Current</a:t>
                      </a:r>
                      <a:r>
                        <a:rPr lang="es-ES" sz="1200" dirty="0" smtClean="0">
                          <a:solidFill>
                            <a:schemeClr val="tx1"/>
                          </a:solidFill>
                          <a:effectLst/>
                          <a:latin typeface="+mj-lt"/>
                          <a:ea typeface="Calibri" panose="020F0502020204030204" pitchFamily="34" charset="0"/>
                          <a:cs typeface="Times New Roman" panose="02020603050405020304" pitchFamily="18" charset="0"/>
                        </a:rPr>
                        <a:t> status</a:t>
                      </a:r>
                      <a:r>
                        <a:rPr lang="es-ES" sz="1200" baseline="0" dirty="0" smtClean="0">
                          <a:solidFill>
                            <a:schemeClr val="tx1"/>
                          </a:solidFill>
                          <a:effectLst/>
                          <a:latin typeface="+mj-lt"/>
                          <a:ea typeface="Calibri" panose="020F0502020204030204" pitchFamily="34" charset="0"/>
                          <a:cs typeface="Times New Roman" panose="02020603050405020304" pitchFamily="18" charset="0"/>
                        </a:rPr>
                        <a:t> of MELCOR 2.2 for fusion safety analyses</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smtClean="0">
                          <a:solidFill>
                            <a:schemeClr val="tx1"/>
                          </a:solidFill>
                          <a:effectLst/>
                          <a:latin typeface="+mj-lt"/>
                          <a:ea typeface="Calibri" panose="020F0502020204030204" pitchFamily="34" charset="0"/>
                          <a:cs typeface="Times New Roman" panose="02020603050405020304" pitchFamily="18" charset="0"/>
                        </a:rPr>
                        <a:t>Fusion Engineering and Design</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pPr algn="ctr">
                        <a:lnSpc>
                          <a:spcPct val="115000"/>
                        </a:lnSpc>
                        <a:spcAft>
                          <a:spcPts val="0"/>
                        </a:spcAft>
                      </a:pPr>
                      <a:r>
                        <a:rPr lang="es-ES" sz="1200" dirty="0" err="1" smtClean="0">
                          <a:solidFill>
                            <a:schemeClr val="tx1"/>
                          </a:solidFill>
                          <a:effectLst/>
                          <a:latin typeface="+mj-lt"/>
                          <a:ea typeface="Calibri" panose="020F0502020204030204" pitchFamily="34" charset="0"/>
                          <a:cs typeface="Times New Roman" panose="02020603050405020304" pitchFamily="18" charset="0"/>
                        </a:rPr>
                        <a:t>Paper</a:t>
                      </a:r>
                      <a:endParaRPr lang="es-ES" sz="1200" dirty="0">
                        <a:solidFill>
                          <a:schemeClr val="tx1"/>
                        </a:solidFill>
                        <a:effectLst/>
                        <a:latin typeface="+mj-lt"/>
                        <a:ea typeface="Calibri" panose="020F0502020204030204" pitchFamily="34" charset="0"/>
                        <a:cs typeface="Times New Roman" panose="02020603050405020304" pitchFamily="18" charset="0"/>
                      </a:endParaRPr>
                    </a:p>
                  </a:txBody>
                  <a:tcPr marL="36896" marR="36896" marT="0" marB="0" anchor="ctr"/>
                </a:tc>
                <a:tc>
                  <a:txBody>
                    <a:bodyPr/>
                    <a:lstStyle/>
                    <a:p>
                      <a:r>
                        <a:rPr lang="es-ES" sz="1200" b="0" i="0" u="none" strike="noStrike" kern="1200" baseline="0" dirty="0" smtClean="0">
                          <a:solidFill>
                            <a:schemeClr val="tx1"/>
                          </a:solidFill>
                          <a:latin typeface="+mn-lt"/>
                          <a:ea typeface="+mn-ea"/>
                          <a:cs typeface="+mn-cs"/>
                        </a:rPr>
                        <a:t>DOI: 10.1016/j.fusengdes.2023.113869 </a:t>
                      </a:r>
                    </a:p>
                  </a:txBody>
                  <a:tcPr marL="36896" marR="36896" marT="0" marB="0" anchor="ctr"/>
                </a:tc>
                <a:extLst>
                  <a:ext uri="{0D108BD9-81ED-4DB2-BD59-A6C34878D82A}">
                    <a16:rowId xmlns:a16="http://schemas.microsoft.com/office/drawing/2014/main" val="2253439086"/>
                  </a:ext>
                </a:extLst>
              </a:tr>
            </a:tbl>
          </a:graphicData>
        </a:graphic>
      </p:graphicFrame>
    </p:spTree>
    <p:extLst>
      <p:ext uri="{BB962C8B-B14F-4D97-AF65-F5344CB8AC3E}">
        <p14:creationId xmlns:p14="http://schemas.microsoft.com/office/powerpoint/2010/main" val="1101620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GB" smtClean="0">
                <a:solidFill>
                  <a:prstClr val="white"/>
                </a:solidFill>
              </a:rPr>
              <a:t>M. Pérez, G. D´Ovidio, F. Martín-Fuertes | 15</a:t>
            </a:r>
            <a:r>
              <a:rPr lang="en-GB" baseline="30000" smtClean="0">
                <a:solidFill>
                  <a:prstClr val="white"/>
                </a:solidFill>
              </a:rPr>
              <a:t>th</a:t>
            </a:r>
            <a:r>
              <a:rPr lang="en-GB" smtClean="0">
                <a:solidFill>
                  <a:prstClr val="white"/>
                </a:solidFill>
              </a:rPr>
              <a:t> EMUG | 15</a:t>
            </a:r>
            <a:r>
              <a:rPr lang="en-GB" baseline="30000" smtClean="0">
                <a:solidFill>
                  <a:prstClr val="white"/>
                </a:solidFill>
              </a:rPr>
              <a:t>th</a:t>
            </a:r>
            <a:r>
              <a:rPr lang="en-GB" smtClean="0">
                <a:solidFill>
                  <a:prstClr val="white"/>
                </a:solidFill>
              </a:rPr>
              <a:t>-18</a:t>
            </a:r>
            <a:r>
              <a:rPr lang="en-GB" baseline="30000" smtClean="0">
                <a:solidFill>
                  <a:prstClr val="white"/>
                </a:solidFill>
              </a:rPr>
              <a:t>th</a:t>
            </a:r>
            <a:r>
              <a:rPr lang="en-GB"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219" y="665245"/>
            <a:ext cx="8391563" cy="5493006"/>
          </a:xfrm>
          <a:prstGeom prst="rect">
            <a:avLst/>
          </a:prstGeom>
        </p:spPr>
      </p:pic>
      <p:sp>
        <p:nvSpPr>
          <p:cNvPr id="7" name="Rectángulo 6"/>
          <p:cNvSpPr/>
          <p:nvPr/>
        </p:nvSpPr>
        <p:spPr>
          <a:xfrm>
            <a:off x="1771874" y="6138375"/>
            <a:ext cx="8648253" cy="246221"/>
          </a:xfrm>
          <a:prstGeom prst="rect">
            <a:avLst/>
          </a:prstGeom>
        </p:spPr>
        <p:txBody>
          <a:bodyPr wrap="square">
            <a:spAutoFit/>
          </a:bodyPr>
          <a:lstStyle/>
          <a:p>
            <a:pPr algn="ctr">
              <a:spcAft>
                <a:spcPts val="1000"/>
              </a:spcAft>
            </a:pPr>
            <a:r>
              <a:rPr lang="en-GB" sz="1000" b="1" dirty="0" smtClean="0">
                <a:ea typeface="Calibri" panose="020F0502020204030204" pitchFamily="34" charset="0"/>
                <a:cs typeface="Times New Roman" panose="02020603050405020304" pitchFamily="18" charset="0"/>
              </a:rPr>
              <a:t>Schematic plant configuration (Source: </a:t>
            </a:r>
            <a:r>
              <a:rPr lang="es-ES" sz="1000" b="1" u="sng" dirty="0" smtClean="0">
                <a:solidFill>
                  <a:srgbClr val="0066CC"/>
                </a:solidFill>
                <a:cs typeface="Times New Roman" panose="02020603050405020304" pitchFamily="18" charset="0"/>
              </a:rPr>
              <a:t>Ibarra, A. et al. (2018). ‘The IFMIF-DONES Project: Preliminary engineering </a:t>
            </a:r>
            <a:r>
              <a:rPr lang="es-ES" sz="1000" b="1" u="sng" dirty="0" err="1" smtClean="0">
                <a:solidFill>
                  <a:srgbClr val="0066CC"/>
                </a:solidFill>
                <a:cs typeface="Times New Roman" panose="02020603050405020304" pitchFamily="18" charset="0"/>
              </a:rPr>
              <a:t>design</a:t>
            </a:r>
            <a:r>
              <a:rPr lang="es-ES" sz="1000" b="1" u="sng" dirty="0" smtClean="0">
                <a:solidFill>
                  <a:srgbClr val="0066CC"/>
                </a:solidFill>
                <a:cs typeface="Times New Roman" panose="02020603050405020304" pitchFamily="18" charset="0"/>
              </a:rPr>
              <a:t>’. </a:t>
            </a:r>
            <a:r>
              <a:rPr lang="es-ES" sz="1000" b="1" i="1" u="sng" dirty="0" smtClean="0">
                <a:solidFill>
                  <a:srgbClr val="0066CC"/>
                </a:solidFill>
                <a:cs typeface="Times New Roman" panose="02020603050405020304" pitchFamily="18" charset="0"/>
              </a:rPr>
              <a:t>Nuclear Fusion</a:t>
            </a:r>
            <a:r>
              <a:rPr lang="es-ES" sz="1000" b="1" u="sng" dirty="0" smtClean="0">
                <a:solidFill>
                  <a:srgbClr val="0066CC"/>
                </a:solidFill>
                <a:cs typeface="Times New Roman" panose="02020603050405020304" pitchFamily="18" charset="0"/>
              </a:rPr>
              <a:t>, 58(10)</a:t>
            </a:r>
            <a:r>
              <a:rPr lang="es-ES" sz="1000" b="1" dirty="0" smtClean="0">
                <a:cs typeface="Times New Roman" panose="02020603050405020304" pitchFamily="18" charset="0"/>
              </a:rPr>
              <a:t>)</a:t>
            </a:r>
            <a:endParaRPr lang="es-ES" sz="1000" b="1" dirty="0">
              <a:ea typeface="Calibri" panose="020F0502020204030204" pitchFamily="34" charset="0"/>
              <a:cs typeface="Times New Roman" panose="02020603050405020304" pitchFamily="18" charset="0"/>
            </a:endParaRPr>
          </a:p>
        </p:txBody>
      </p:sp>
      <p:sp>
        <p:nvSpPr>
          <p:cNvPr id="8" name="Título 1"/>
          <p:cNvSpPr>
            <a:spLocks noGrp="1"/>
          </p:cNvSpPr>
          <p:nvPr>
            <p:ph type="title"/>
          </p:nvPr>
        </p:nvSpPr>
        <p:spPr>
          <a:xfrm>
            <a:off x="983432" y="192515"/>
            <a:ext cx="9451776" cy="457200"/>
          </a:xfrm>
        </p:spPr>
        <p:txBody>
          <a:bodyPr/>
          <a:lstStyle/>
          <a:p>
            <a:r>
              <a:rPr lang="es-ES" dirty="0" smtClean="0"/>
              <a:t>IFMIF-DONES </a:t>
            </a:r>
            <a:r>
              <a:rPr lang="es-ES" dirty="0" err="1" smtClean="0"/>
              <a:t>scheme</a:t>
            </a:r>
            <a:endParaRPr lang="es-ES" dirty="0"/>
          </a:p>
        </p:txBody>
      </p:sp>
    </p:spTree>
    <p:extLst>
      <p:ext uri="{BB962C8B-B14F-4D97-AF65-F5344CB8AC3E}">
        <p14:creationId xmlns:p14="http://schemas.microsoft.com/office/powerpoint/2010/main" val="531911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INDEX</a:t>
            </a:r>
            <a:endParaRPr lang="es-ES" dirty="0"/>
          </a:p>
        </p:txBody>
      </p:sp>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 name="CuadroTexto 5"/>
          <p:cNvSpPr txBox="1"/>
          <p:nvPr/>
        </p:nvSpPr>
        <p:spPr>
          <a:xfrm>
            <a:off x="716317" y="832456"/>
            <a:ext cx="8151637" cy="5570756"/>
          </a:xfrm>
          <a:prstGeom prst="rect">
            <a:avLst/>
          </a:prstGeom>
          <a:noFill/>
        </p:spPr>
        <p:txBody>
          <a:bodyPr wrap="square" rtlCol="0">
            <a:spAutoFit/>
          </a:bodyPr>
          <a:lstStyle/>
          <a:p>
            <a:pPr marL="342900" indent="-342900" algn="just">
              <a:buFont typeface="+mj-lt"/>
              <a:buAutoNum type="arabicPeriod"/>
            </a:pPr>
            <a:r>
              <a:rPr lang="es-ES" sz="2000" b="1" dirty="0" smtClean="0">
                <a:sym typeface="Wingdings" panose="05000000000000000000" pitchFamily="2" charset="2"/>
              </a:rPr>
              <a:t>Introduction.</a:t>
            </a:r>
          </a:p>
          <a:p>
            <a:pPr marL="800100" lvl="1" indent="-342900" algn="just">
              <a:spcBef>
                <a:spcPts val="900"/>
              </a:spcBef>
              <a:buFont typeface="Arial" panose="020B0604020202020204" pitchFamily="34" charset="0"/>
              <a:buChar char="•"/>
            </a:pPr>
            <a:r>
              <a:rPr lang="es-ES" dirty="0" smtClean="0">
                <a:sym typeface="Wingdings" panose="05000000000000000000" pitchFamily="2" charset="2"/>
              </a:rPr>
              <a:t>The IFMIF-DONES facility.</a:t>
            </a:r>
          </a:p>
          <a:p>
            <a:pPr marL="800100" lvl="1" indent="-342900" algn="just">
              <a:spcBef>
                <a:spcPts val="900"/>
              </a:spcBef>
              <a:buFont typeface="Arial" panose="020B0604020202020204" pitchFamily="34" charset="0"/>
              <a:buChar char="•"/>
            </a:pPr>
            <a:r>
              <a:rPr lang="es-ES" dirty="0" smtClean="0">
                <a:sym typeface="Wingdings" panose="05000000000000000000" pitchFamily="2" charset="2"/>
              </a:rPr>
              <a:t>MELCOR for fusion version.</a:t>
            </a:r>
          </a:p>
          <a:p>
            <a:pPr marL="342900" indent="-342900" algn="just">
              <a:buFont typeface="+mj-lt"/>
              <a:buAutoNum type="arabicPeriod"/>
            </a:pPr>
            <a:endParaRPr lang="es-ES" sz="2000" dirty="0">
              <a:sym typeface="Wingdings" panose="05000000000000000000" pitchFamily="2" charset="2"/>
            </a:endParaRPr>
          </a:p>
          <a:p>
            <a:pPr marL="342900" indent="-342900" algn="just">
              <a:buFont typeface="+mj-lt"/>
              <a:buAutoNum type="arabicPeriod"/>
            </a:pPr>
            <a:r>
              <a:rPr lang="es-ES" sz="2000" b="1" dirty="0" smtClean="0">
                <a:sym typeface="Wingdings" panose="05000000000000000000" pitchFamily="2" charset="2"/>
              </a:rPr>
              <a:t>Problem description.</a:t>
            </a:r>
          </a:p>
          <a:p>
            <a:pPr marL="342900" indent="-342900" algn="just">
              <a:buFont typeface="+mj-lt"/>
              <a:buAutoNum type="arabicPeriod"/>
            </a:pPr>
            <a:endParaRPr lang="es-ES" sz="2000" b="1" dirty="0">
              <a:sym typeface="Wingdings" panose="05000000000000000000" pitchFamily="2" charset="2"/>
            </a:endParaRPr>
          </a:p>
          <a:p>
            <a:pPr marL="342900" indent="-342900" algn="just">
              <a:buFont typeface="+mj-lt"/>
              <a:buAutoNum type="arabicPeriod"/>
            </a:pPr>
            <a:r>
              <a:rPr lang="es-ES" sz="2000" b="1" dirty="0" smtClean="0">
                <a:sym typeface="Wingdings" panose="05000000000000000000" pitchFamily="2" charset="2"/>
              </a:rPr>
              <a:t>Lithium spill </a:t>
            </a:r>
            <a:r>
              <a:rPr lang="es-ES" sz="2000" b="1" dirty="0" err="1" smtClean="0">
                <a:sym typeface="Wingdings" panose="05000000000000000000" pitchFamily="2" charset="2"/>
              </a:rPr>
              <a:t>estimate</a:t>
            </a:r>
            <a:r>
              <a:rPr lang="es-ES" sz="2000" b="1" dirty="0" smtClean="0">
                <a:sym typeface="Wingdings" panose="05000000000000000000" pitchFamily="2" charset="2"/>
              </a:rPr>
              <a:t>.</a:t>
            </a:r>
          </a:p>
          <a:p>
            <a:pPr marL="342900" indent="-342900" algn="just">
              <a:buFont typeface="+mj-lt"/>
              <a:buAutoNum type="arabicPeriod"/>
            </a:pPr>
            <a:endParaRPr lang="es-ES" sz="2000" b="1" dirty="0">
              <a:sym typeface="Wingdings" panose="05000000000000000000" pitchFamily="2" charset="2"/>
            </a:endParaRPr>
          </a:p>
          <a:p>
            <a:pPr marL="342900" indent="-342900" algn="just">
              <a:buFont typeface="+mj-lt"/>
              <a:buAutoNum type="arabicPeriod"/>
            </a:pPr>
            <a:r>
              <a:rPr lang="es-ES" sz="2000" b="1" dirty="0" smtClean="0">
                <a:sym typeface="Wingdings" panose="05000000000000000000" pitchFamily="2" charset="2"/>
              </a:rPr>
              <a:t>Spill </a:t>
            </a:r>
            <a:r>
              <a:rPr lang="es-ES" sz="2000" b="1" dirty="0" err="1" smtClean="0">
                <a:sym typeface="Wingdings" panose="05000000000000000000" pitchFamily="2" charset="2"/>
              </a:rPr>
              <a:t>function</a:t>
            </a:r>
            <a:r>
              <a:rPr lang="es-ES" sz="2000" b="1" dirty="0" smtClean="0">
                <a:sym typeface="Wingdings" panose="05000000000000000000" pitchFamily="2" charset="2"/>
              </a:rPr>
              <a:t> analysis.</a:t>
            </a:r>
          </a:p>
          <a:p>
            <a:pPr marL="342900" indent="-342900" algn="just">
              <a:buFont typeface="+mj-lt"/>
              <a:buAutoNum type="arabicPeriod"/>
            </a:pPr>
            <a:endParaRPr lang="es-ES" sz="2000" b="1" dirty="0">
              <a:sym typeface="Wingdings" panose="05000000000000000000" pitchFamily="2" charset="2"/>
            </a:endParaRPr>
          </a:p>
          <a:p>
            <a:pPr marL="342900" indent="-342900" algn="just">
              <a:buFont typeface="+mj-lt"/>
              <a:buAutoNum type="arabicPeriod"/>
            </a:pPr>
            <a:r>
              <a:rPr lang="es-ES" sz="2000" b="1" dirty="0" smtClean="0">
                <a:sym typeface="Wingdings" panose="05000000000000000000" pitchFamily="2" charset="2"/>
              </a:rPr>
              <a:t>Lithium </a:t>
            </a:r>
            <a:r>
              <a:rPr lang="es-ES" sz="2000" b="1" dirty="0" err="1" smtClean="0">
                <a:sym typeface="Wingdings" panose="05000000000000000000" pitchFamily="2" charset="2"/>
              </a:rPr>
              <a:t>spreading</a:t>
            </a:r>
            <a:r>
              <a:rPr lang="es-ES" sz="2000" b="1" dirty="0" smtClean="0">
                <a:sym typeface="Wingdings" panose="05000000000000000000" pitchFamily="2" charset="2"/>
              </a:rPr>
              <a:t> model.</a:t>
            </a:r>
          </a:p>
          <a:p>
            <a:pPr marL="342900" indent="-342900" algn="just">
              <a:buFont typeface="+mj-lt"/>
              <a:buAutoNum type="arabicPeriod"/>
            </a:pPr>
            <a:endParaRPr lang="es-ES" sz="2000" b="1" dirty="0">
              <a:sym typeface="Wingdings" panose="05000000000000000000" pitchFamily="2" charset="2"/>
            </a:endParaRPr>
          </a:p>
          <a:p>
            <a:pPr marL="342900" indent="-342900" algn="just">
              <a:buFont typeface="+mj-lt"/>
              <a:buAutoNum type="arabicPeriod"/>
            </a:pPr>
            <a:r>
              <a:rPr lang="es-ES" sz="2000" b="1" dirty="0" smtClean="0">
                <a:sym typeface="Wingdings" panose="05000000000000000000" pitchFamily="2" charset="2"/>
              </a:rPr>
              <a:t>Lithium Loop Cell MELCOR model.</a:t>
            </a:r>
          </a:p>
          <a:p>
            <a:pPr marL="342900" indent="-342900" algn="just">
              <a:buFont typeface="+mj-lt"/>
              <a:buAutoNum type="arabicPeriod"/>
            </a:pPr>
            <a:endParaRPr lang="es-ES" sz="2000" b="1" dirty="0">
              <a:sym typeface="Wingdings" panose="05000000000000000000" pitchFamily="2" charset="2"/>
            </a:endParaRPr>
          </a:p>
          <a:p>
            <a:pPr marL="342900" indent="-342900" algn="just">
              <a:buFont typeface="+mj-lt"/>
              <a:buAutoNum type="arabicPeriod"/>
            </a:pPr>
            <a:r>
              <a:rPr lang="es-ES" sz="2000" b="1" dirty="0" smtClean="0">
                <a:sym typeface="Wingdings" panose="05000000000000000000" pitchFamily="2" charset="2"/>
              </a:rPr>
              <a:t>Results &amp; </a:t>
            </a:r>
            <a:r>
              <a:rPr lang="es-ES" sz="2000" b="1" dirty="0" err="1">
                <a:sym typeface="Wingdings" panose="05000000000000000000" pitchFamily="2" charset="2"/>
              </a:rPr>
              <a:t>l</a:t>
            </a:r>
            <a:r>
              <a:rPr lang="es-ES" sz="2000" b="1" dirty="0" err="1" smtClean="0">
                <a:sym typeface="Wingdings" panose="05000000000000000000" pitchFamily="2" charset="2"/>
              </a:rPr>
              <a:t>imitations</a:t>
            </a:r>
            <a:r>
              <a:rPr lang="es-ES" sz="2000" b="1" dirty="0" smtClean="0">
                <a:sym typeface="Wingdings" panose="05000000000000000000" pitchFamily="2" charset="2"/>
              </a:rPr>
              <a:t>.</a:t>
            </a:r>
          </a:p>
          <a:p>
            <a:pPr marL="342900" indent="-342900" algn="just">
              <a:buFont typeface="+mj-lt"/>
              <a:buAutoNum type="arabicPeriod"/>
            </a:pPr>
            <a:endParaRPr lang="es-ES" sz="2000" b="1" dirty="0">
              <a:sym typeface="Wingdings" panose="05000000000000000000" pitchFamily="2" charset="2"/>
            </a:endParaRPr>
          </a:p>
          <a:p>
            <a:pPr marL="342900" indent="-342900" algn="just">
              <a:buFont typeface="+mj-lt"/>
              <a:buAutoNum type="arabicPeriod"/>
            </a:pPr>
            <a:r>
              <a:rPr lang="es-ES" sz="2000" b="1" dirty="0" smtClean="0">
                <a:sym typeface="Wingdings" panose="05000000000000000000" pitchFamily="2" charset="2"/>
              </a:rPr>
              <a:t>Conclusions and </a:t>
            </a:r>
            <a:r>
              <a:rPr lang="es-ES" sz="2000" b="1" dirty="0" err="1" smtClean="0">
                <a:sym typeface="Wingdings" panose="05000000000000000000" pitchFamily="2" charset="2"/>
              </a:rPr>
              <a:t>ongoing</a:t>
            </a:r>
            <a:r>
              <a:rPr lang="es-ES" sz="2000" b="1" dirty="0" smtClean="0">
                <a:sym typeface="Wingdings" panose="05000000000000000000" pitchFamily="2" charset="2"/>
              </a:rPr>
              <a:t> activities.</a:t>
            </a:r>
            <a:endParaRPr lang="es-ES" sz="2000" b="1" dirty="0">
              <a:sym typeface="Wingdings" panose="05000000000000000000" pitchFamily="2" charset="2"/>
            </a:endParaRPr>
          </a:p>
        </p:txBody>
      </p:sp>
    </p:spTree>
    <p:extLst>
      <p:ext uri="{BB962C8B-B14F-4D97-AF65-F5344CB8AC3E}">
        <p14:creationId xmlns:p14="http://schemas.microsoft.com/office/powerpoint/2010/main" val="569685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GB" smtClean="0">
                <a:solidFill>
                  <a:prstClr val="white"/>
                </a:solidFill>
              </a:rPr>
              <a:t>M. Pérez, G. D´Ovidio, F. Martín-Fuertes | 15</a:t>
            </a:r>
            <a:r>
              <a:rPr lang="en-GB" baseline="30000" smtClean="0">
                <a:solidFill>
                  <a:prstClr val="white"/>
                </a:solidFill>
              </a:rPr>
              <a:t>th</a:t>
            </a:r>
            <a:r>
              <a:rPr lang="en-GB" smtClean="0">
                <a:solidFill>
                  <a:prstClr val="white"/>
                </a:solidFill>
              </a:rPr>
              <a:t> EMUG | 15</a:t>
            </a:r>
            <a:r>
              <a:rPr lang="en-GB" baseline="30000" smtClean="0">
                <a:solidFill>
                  <a:prstClr val="white"/>
                </a:solidFill>
              </a:rPr>
              <a:t>th</a:t>
            </a:r>
            <a:r>
              <a:rPr lang="en-GB" smtClean="0">
                <a:solidFill>
                  <a:prstClr val="white"/>
                </a:solidFill>
              </a:rPr>
              <a:t>-18</a:t>
            </a:r>
            <a:r>
              <a:rPr lang="en-GB" baseline="30000" smtClean="0">
                <a:solidFill>
                  <a:prstClr val="white"/>
                </a:solidFill>
              </a:rPr>
              <a:t>th</a:t>
            </a:r>
            <a:r>
              <a:rPr lang="en-GB"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grpSp>
        <p:nvGrpSpPr>
          <p:cNvPr id="73" name="Grupo 72"/>
          <p:cNvGrpSpPr/>
          <p:nvPr/>
        </p:nvGrpSpPr>
        <p:grpSpPr>
          <a:xfrm>
            <a:off x="1163683" y="918841"/>
            <a:ext cx="9864635" cy="5271989"/>
            <a:chOff x="883920" y="1142759"/>
            <a:chExt cx="9864635" cy="5271989"/>
          </a:xfrm>
        </p:grpSpPr>
        <p:sp>
          <p:nvSpPr>
            <p:cNvPr id="35" name="Forma libre 34"/>
            <p:cNvSpPr/>
            <p:nvPr/>
          </p:nvSpPr>
          <p:spPr>
            <a:xfrm>
              <a:off x="1081880" y="2494879"/>
              <a:ext cx="778216" cy="362888"/>
            </a:xfrm>
            <a:custGeom>
              <a:avLst/>
              <a:gdLst>
                <a:gd name="connsiteX0" fmla="*/ 0 w 778216"/>
                <a:gd name="connsiteY0" fmla="*/ 0 h 362888"/>
                <a:gd name="connsiteX1" fmla="*/ 778216 w 778216"/>
                <a:gd name="connsiteY1" fmla="*/ 0 h 362888"/>
                <a:gd name="connsiteX2" fmla="*/ 778216 w 778216"/>
                <a:gd name="connsiteY2" fmla="*/ 362888 h 362888"/>
                <a:gd name="connsiteX3" fmla="*/ 0 w 778216"/>
                <a:gd name="connsiteY3" fmla="*/ 362888 h 362888"/>
                <a:gd name="connsiteX4" fmla="*/ 0 w 778216"/>
                <a:gd name="connsiteY4" fmla="*/ 0 h 36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216" h="362888">
                  <a:moveTo>
                    <a:pt x="0" y="0"/>
                  </a:moveTo>
                  <a:lnTo>
                    <a:pt x="778216" y="0"/>
                  </a:lnTo>
                  <a:lnTo>
                    <a:pt x="778216" y="362888"/>
                  </a:lnTo>
                  <a:lnTo>
                    <a:pt x="0" y="3628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80" tIns="0" rIns="0" bIns="0" numCol="1" spcCol="1270" anchor="ctr" anchorCtr="0">
              <a:noAutofit/>
            </a:bodyPr>
            <a:lstStyle/>
            <a:p>
              <a:pPr lvl="0" algn="ctr" defTabSz="755650">
                <a:lnSpc>
                  <a:spcPct val="90000"/>
                </a:lnSpc>
                <a:spcBef>
                  <a:spcPct val="0"/>
                </a:spcBef>
                <a:spcAft>
                  <a:spcPct val="35000"/>
                </a:spcAft>
              </a:pPr>
              <a:r>
                <a:rPr lang="es-ES" sz="1600" b="1" kern="1200" dirty="0" err="1" smtClean="0"/>
                <a:t>Start</a:t>
              </a:r>
              <a:r>
                <a:rPr lang="es-ES" sz="1600" b="1" kern="1200" dirty="0" smtClean="0"/>
                <a:t>-up phase</a:t>
              </a:r>
              <a:endParaRPr lang="es-ES" sz="1600" b="1" kern="1200" dirty="0"/>
            </a:p>
          </p:txBody>
        </p:sp>
        <p:sp>
          <p:nvSpPr>
            <p:cNvPr id="37" name="Forma libre 36"/>
            <p:cNvSpPr/>
            <p:nvPr/>
          </p:nvSpPr>
          <p:spPr>
            <a:xfrm rot="17700000">
              <a:off x="1180079" y="4038587"/>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lvl="0" algn="r" defTabSz="444500">
                <a:lnSpc>
                  <a:spcPct val="90000"/>
                </a:lnSpc>
                <a:spcBef>
                  <a:spcPct val="0"/>
                </a:spcBef>
                <a:spcAft>
                  <a:spcPct val="35000"/>
                </a:spcAft>
              </a:pPr>
              <a:r>
                <a:rPr lang="es-ES" sz="1000" kern="1200" dirty="0" smtClean="0"/>
                <a:t> </a:t>
              </a:r>
              <a:endParaRPr lang="es-ES" sz="1000" kern="1200" dirty="0"/>
            </a:p>
          </p:txBody>
        </p:sp>
        <p:sp>
          <p:nvSpPr>
            <p:cNvPr id="38" name="Forma libre 37"/>
            <p:cNvSpPr/>
            <p:nvPr/>
          </p:nvSpPr>
          <p:spPr>
            <a:xfrm rot="18672274">
              <a:off x="2294330" y="2507337"/>
              <a:ext cx="1217849" cy="369677"/>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0" rIns="0" bIns="-1" numCol="1" spcCol="1270" anchor="t" anchorCtr="0">
              <a:noAutofit/>
            </a:bodyPr>
            <a:lstStyle/>
            <a:p>
              <a:pPr marL="57150" lvl="1" indent="-57150" algn="l" defTabSz="444500">
                <a:lnSpc>
                  <a:spcPct val="90000"/>
                </a:lnSpc>
                <a:spcBef>
                  <a:spcPct val="0"/>
                </a:spcBef>
                <a:spcAft>
                  <a:spcPct val="15000"/>
                </a:spcAft>
                <a:buChar char="••"/>
              </a:pPr>
              <a:r>
                <a:rPr lang="es-ES" sz="1000" kern="1200" dirty="0" smtClean="0"/>
                <a:t>Pressure &gt;= </a:t>
              </a:r>
              <a:r>
                <a:rPr lang="es-ES" sz="1000" kern="1200" dirty="0" smtClean="0"/>
                <a:t>1000 </a:t>
              </a:r>
              <a:r>
                <a:rPr lang="es-ES" sz="1000" kern="1200" dirty="0" err="1" smtClean="0"/>
                <a:t>Pa</a:t>
              </a:r>
              <a:endParaRPr lang="es-ES" sz="1000" kern="1200" dirty="0"/>
            </a:p>
            <a:p>
              <a:pPr marL="57150" lvl="1" indent="-57150" algn="l" defTabSz="444500">
                <a:lnSpc>
                  <a:spcPct val="90000"/>
                </a:lnSpc>
                <a:spcBef>
                  <a:spcPct val="0"/>
                </a:spcBef>
                <a:spcAft>
                  <a:spcPct val="15000"/>
                </a:spcAft>
                <a:buChar char="••"/>
              </a:pPr>
              <a:r>
                <a:rPr lang="es-ES" sz="1000" kern="1200" dirty="0" smtClean="0"/>
                <a:t>t = </a:t>
              </a:r>
              <a:r>
                <a:rPr lang="es-ES" sz="1000" kern="1200" dirty="0" smtClean="0"/>
                <a:t>113 s </a:t>
              </a:r>
              <a:endParaRPr lang="es-ES" sz="1000" kern="1200" dirty="0"/>
            </a:p>
          </p:txBody>
        </p:sp>
        <p:sp>
          <p:nvSpPr>
            <p:cNvPr id="40" name="Forma libre 39"/>
            <p:cNvSpPr/>
            <p:nvPr/>
          </p:nvSpPr>
          <p:spPr>
            <a:xfrm rot="17700000">
              <a:off x="1540720" y="4427207"/>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0480" bIns="-1" numCol="1" spcCol="1270" anchor="ctr" anchorCtr="0">
              <a:noAutofit/>
            </a:bodyPr>
            <a:lstStyle/>
            <a:p>
              <a:pPr lvl="0" algn="r" defTabSz="533400">
                <a:lnSpc>
                  <a:spcPct val="90000"/>
                </a:lnSpc>
                <a:spcBef>
                  <a:spcPct val="0"/>
                </a:spcBef>
                <a:spcAft>
                  <a:spcPct val="35000"/>
                </a:spcAft>
              </a:pPr>
              <a:r>
                <a:rPr lang="es-ES" sz="1200" kern="1200" dirty="0" smtClean="0">
                  <a:latin typeface="+mj-lt"/>
                </a:rPr>
                <a:t> </a:t>
              </a:r>
              <a:endParaRPr lang="es-ES" sz="1200" kern="1200" dirty="0">
                <a:latin typeface="+mj-lt"/>
              </a:endParaRPr>
            </a:p>
          </p:txBody>
        </p:sp>
        <p:sp>
          <p:nvSpPr>
            <p:cNvPr id="41" name="Forma libre 40"/>
            <p:cNvSpPr/>
            <p:nvPr/>
          </p:nvSpPr>
          <p:spPr>
            <a:xfrm rot="18672274">
              <a:off x="3134398" y="2589570"/>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0" rIns="0" bIns="-1" numCol="1" spcCol="1270" anchor="t" anchorCtr="0">
              <a:noAutofit/>
            </a:bodyPr>
            <a:lstStyle/>
            <a:p>
              <a:pPr marL="57150" lvl="1" indent="-57150" algn="l" defTabSz="444500">
                <a:lnSpc>
                  <a:spcPct val="90000"/>
                </a:lnSpc>
                <a:spcBef>
                  <a:spcPct val="0"/>
                </a:spcBef>
                <a:spcAft>
                  <a:spcPct val="15000"/>
                </a:spcAft>
                <a:buChar char="••"/>
              </a:pPr>
              <a:r>
                <a:rPr lang="es-ES" sz="1000" kern="1200" dirty="0" smtClean="0"/>
                <a:t>t = </a:t>
              </a:r>
              <a:r>
                <a:rPr lang="es-ES" sz="1000" kern="1200" dirty="0" smtClean="0"/>
                <a:t>114 s</a:t>
              </a:r>
              <a:endParaRPr lang="es-ES" sz="1000" kern="1200" dirty="0"/>
            </a:p>
          </p:txBody>
        </p:sp>
        <p:sp>
          <p:nvSpPr>
            <p:cNvPr id="43" name="Forma libre 42"/>
            <p:cNvSpPr/>
            <p:nvPr/>
          </p:nvSpPr>
          <p:spPr>
            <a:xfrm rot="17700000">
              <a:off x="2213782" y="4427207"/>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0480" bIns="-1" numCol="1" spcCol="1270" anchor="ctr" anchorCtr="0">
              <a:noAutofit/>
            </a:bodyPr>
            <a:lstStyle/>
            <a:p>
              <a:pPr lvl="0" algn="r" defTabSz="533400">
                <a:lnSpc>
                  <a:spcPct val="90000"/>
                </a:lnSpc>
                <a:spcBef>
                  <a:spcPct val="0"/>
                </a:spcBef>
                <a:spcAft>
                  <a:spcPct val="35000"/>
                </a:spcAft>
              </a:pPr>
              <a:r>
                <a:rPr lang="es-ES" sz="1200" kern="1200" dirty="0" smtClean="0">
                  <a:latin typeface="+mj-lt"/>
                </a:rPr>
                <a:t> </a:t>
              </a:r>
              <a:endParaRPr lang="es-ES" sz="1200" kern="1200" dirty="0">
                <a:latin typeface="+mj-lt"/>
              </a:endParaRPr>
            </a:p>
          </p:txBody>
        </p:sp>
        <p:sp>
          <p:nvSpPr>
            <p:cNvPr id="44" name="Forma libre 43"/>
            <p:cNvSpPr/>
            <p:nvPr/>
          </p:nvSpPr>
          <p:spPr>
            <a:xfrm rot="18672274">
              <a:off x="3734563" y="2476145"/>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0" rIns="0" bIns="-1" numCol="1" spcCol="1270" anchor="t" anchorCtr="0">
              <a:noAutofit/>
            </a:bodyPr>
            <a:lstStyle/>
            <a:p>
              <a:pPr marL="57150" lvl="1" indent="-57150" algn="l" defTabSz="444500">
                <a:lnSpc>
                  <a:spcPct val="90000"/>
                </a:lnSpc>
                <a:spcBef>
                  <a:spcPct val="0"/>
                </a:spcBef>
                <a:spcAft>
                  <a:spcPct val="15000"/>
                </a:spcAft>
                <a:buChar char="••"/>
              </a:pPr>
              <a:r>
                <a:rPr lang="es-ES" sz="1000" kern="1200" dirty="0" smtClean="0"/>
                <a:t>T &gt;= </a:t>
              </a:r>
              <a:r>
                <a:rPr lang="es-ES" sz="1000" kern="1200" dirty="0" smtClean="0"/>
                <a:t>250 </a:t>
              </a:r>
              <a:r>
                <a:rPr lang="es-ES" sz="1000" kern="1200" dirty="0" err="1" smtClean="0"/>
                <a:t>ºC</a:t>
              </a:r>
              <a:endParaRPr lang="es-ES" sz="1000" kern="1200" dirty="0"/>
            </a:p>
            <a:p>
              <a:pPr marL="57150" lvl="1" indent="-57150" algn="l" defTabSz="444500">
                <a:lnSpc>
                  <a:spcPct val="90000"/>
                </a:lnSpc>
                <a:spcBef>
                  <a:spcPct val="0"/>
                </a:spcBef>
                <a:spcAft>
                  <a:spcPct val="15000"/>
                </a:spcAft>
                <a:buChar char="••"/>
              </a:pPr>
              <a:r>
                <a:rPr lang="es-ES" sz="1000" kern="1200" dirty="0" smtClean="0"/>
                <a:t>t = </a:t>
              </a:r>
              <a:r>
                <a:rPr lang="es-ES" sz="1000" kern="1200" dirty="0" smtClean="0"/>
                <a:t>124 s</a:t>
              </a:r>
              <a:endParaRPr lang="es-ES" sz="1000" kern="1200" dirty="0"/>
            </a:p>
          </p:txBody>
        </p:sp>
        <p:sp>
          <p:nvSpPr>
            <p:cNvPr id="46" name="Forma libre 45"/>
            <p:cNvSpPr/>
            <p:nvPr/>
          </p:nvSpPr>
          <p:spPr>
            <a:xfrm rot="17700000">
              <a:off x="2886844" y="4427207"/>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0480" bIns="-1" numCol="1" spcCol="1270" anchor="ctr" anchorCtr="0">
              <a:noAutofit/>
            </a:bodyPr>
            <a:lstStyle/>
            <a:p>
              <a:pPr lvl="0" algn="r" defTabSz="533400">
                <a:lnSpc>
                  <a:spcPct val="90000"/>
                </a:lnSpc>
                <a:spcBef>
                  <a:spcPct val="0"/>
                </a:spcBef>
                <a:spcAft>
                  <a:spcPct val="35000"/>
                </a:spcAft>
              </a:pPr>
              <a:r>
                <a:rPr lang="es-ES" sz="1200" kern="1200" dirty="0" smtClean="0">
                  <a:latin typeface="+mj-lt"/>
                </a:rPr>
                <a:t> </a:t>
              </a:r>
              <a:endParaRPr lang="es-ES" sz="1200" kern="1200" dirty="0">
                <a:latin typeface="+mj-lt"/>
              </a:endParaRPr>
            </a:p>
          </p:txBody>
        </p:sp>
        <p:sp>
          <p:nvSpPr>
            <p:cNvPr id="47" name="Forma libre 46"/>
            <p:cNvSpPr/>
            <p:nvPr/>
          </p:nvSpPr>
          <p:spPr>
            <a:xfrm rot="18672274">
              <a:off x="4387847" y="2478551"/>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0" rIns="0" bIns="-1" numCol="1" spcCol="1270" anchor="t" anchorCtr="0">
              <a:noAutofit/>
            </a:bodyPr>
            <a:lstStyle/>
            <a:p>
              <a:pPr marL="57150" lvl="1" indent="-57150" algn="l" defTabSz="444500">
                <a:lnSpc>
                  <a:spcPct val="90000"/>
                </a:lnSpc>
                <a:spcBef>
                  <a:spcPct val="0"/>
                </a:spcBef>
                <a:spcAft>
                  <a:spcPct val="15000"/>
                </a:spcAft>
                <a:buChar char="••"/>
              </a:pPr>
              <a:r>
                <a:rPr lang="es-ES" sz="1000" kern="1200" dirty="0" smtClean="0"/>
                <a:t>Q &gt;= </a:t>
              </a:r>
              <a:r>
                <a:rPr lang="es-ES" sz="1000" kern="1200" dirty="0" smtClean="0"/>
                <a:t>50 kg/s</a:t>
              </a:r>
              <a:endParaRPr lang="es-ES" sz="1000" kern="1200" dirty="0"/>
            </a:p>
            <a:p>
              <a:pPr marL="57150" lvl="1" indent="-57150" algn="l" defTabSz="444500">
                <a:lnSpc>
                  <a:spcPct val="90000"/>
                </a:lnSpc>
                <a:spcBef>
                  <a:spcPct val="0"/>
                </a:spcBef>
                <a:spcAft>
                  <a:spcPct val="15000"/>
                </a:spcAft>
                <a:buChar char="••"/>
              </a:pPr>
              <a:r>
                <a:rPr lang="es-ES" sz="1000" kern="1200" dirty="0" smtClean="0"/>
                <a:t>t = </a:t>
              </a:r>
              <a:r>
                <a:rPr lang="es-ES" sz="1000" kern="1200" dirty="0" smtClean="0"/>
                <a:t>203 s</a:t>
              </a:r>
              <a:endParaRPr lang="es-ES" sz="1000" kern="1200" dirty="0"/>
            </a:p>
          </p:txBody>
        </p:sp>
        <p:sp>
          <p:nvSpPr>
            <p:cNvPr id="49" name="Forma libre 48"/>
            <p:cNvSpPr/>
            <p:nvPr/>
          </p:nvSpPr>
          <p:spPr>
            <a:xfrm rot="17700000">
              <a:off x="3559905" y="4427207"/>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0480" bIns="-1" numCol="1" spcCol="1270" anchor="ctr" anchorCtr="0">
              <a:noAutofit/>
            </a:bodyPr>
            <a:lstStyle/>
            <a:p>
              <a:pPr lvl="0" algn="r" defTabSz="533400">
                <a:lnSpc>
                  <a:spcPct val="90000"/>
                </a:lnSpc>
                <a:spcBef>
                  <a:spcPct val="0"/>
                </a:spcBef>
                <a:spcAft>
                  <a:spcPct val="35000"/>
                </a:spcAft>
              </a:pPr>
              <a:r>
                <a:rPr lang="es-ES" sz="1200" kern="1200" dirty="0" smtClean="0">
                  <a:latin typeface="+mj-lt"/>
                </a:rPr>
                <a:t> </a:t>
              </a:r>
              <a:endParaRPr lang="es-ES" sz="1200" kern="1200" dirty="0">
                <a:latin typeface="+mj-lt"/>
              </a:endParaRPr>
            </a:p>
          </p:txBody>
        </p:sp>
        <p:sp>
          <p:nvSpPr>
            <p:cNvPr id="50" name="Forma libre 49"/>
            <p:cNvSpPr/>
            <p:nvPr/>
          </p:nvSpPr>
          <p:spPr>
            <a:xfrm rot="18531094">
              <a:off x="4941294" y="2305889"/>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0" rIns="0" bIns="-1" numCol="1" spcCol="1270" anchor="t" anchorCtr="0">
              <a:noAutofit/>
            </a:bodyPr>
            <a:lstStyle/>
            <a:p>
              <a:pPr marL="57150" lvl="1" indent="-57150" algn="l" defTabSz="444500">
                <a:lnSpc>
                  <a:spcPct val="90000"/>
                </a:lnSpc>
                <a:spcBef>
                  <a:spcPct val="0"/>
                </a:spcBef>
                <a:spcAft>
                  <a:spcPct val="15000"/>
                </a:spcAft>
                <a:buChar char="••"/>
              </a:pPr>
              <a:r>
                <a:rPr lang="es-ES" sz="1000" kern="1200" dirty="0" err="1" smtClean="0">
                  <a:latin typeface="+mj-lt"/>
                </a:rPr>
                <a:t>Generated</a:t>
              </a:r>
              <a:r>
                <a:rPr lang="es-ES" sz="1000" kern="1200" dirty="0" smtClean="0">
                  <a:latin typeface="+mj-lt"/>
                </a:rPr>
                <a:t> when SU1, SU3 &amp; SU45 are </a:t>
              </a:r>
              <a:r>
                <a:rPr lang="es-ES" sz="1000" kern="1200" dirty="0" err="1" smtClean="0">
                  <a:latin typeface="+mj-lt"/>
                </a:rPr>
                <a:t>reached</a:t>
              </a:r>
              <a:endParaRPr lang="es-ES" sz="1000" kern="1200" dirty="0">
                <a:latin typeface="+mj-lt"/>
              </a:endParaRPr>
            </a:p>
            <a:p>
              <a:pPr marL="57150" lvl="1" indent="-57150" algn="l" defTabSz="444500">
                <a:lnSpc>
                  <a:spcPct val="90000"/>
                </a:lnSpc>
                <a:spcBef>
                  <a:spcPct val="0"/>
                </a:spcBef>
                <a:spcAft>
                  <a:spcPct val="15000"/>
                </a:spcAft>
                <a:buChar char="••"/>
              </a:pPr>
              <a:r>
                <a:rPr lang="es-ES" sz="1000" kern="1200" dirty="0" smtClean="0">
                  <a:latin typeface="+mj-lt"/>
                </a:rPr>
                <a:t>t = </a:t>
              </a:r>
              <a:r>
                <a:rPr lang="es-ES" sz="1000" kern="1200" dirty="0" smtClean="0">
                  <a:latin typeface="+mj-lt"/>
                </a:rPr>
                <a:t>202 s</a:t>
              </a:r>
              <a:endParaRPr lang="es-ES" sz="1000" kern="1200" dirty="0">
                <a:latin typeface="+mj-lt"/>
              </a:endParaRPr>
            </a:p>
          </p:txBody>
        </p:sp>
        <p:sp>
          <p:nvSpPr>
            <p:cNvPr id="52" name="Forma libre 51"/>
            <p:cNvSpPr/>
            <p:nvPr/>
          </p:nvSpPr>
          <p:spPr>
            <a:xfrm rot="17700000">
              <a:off x="4232967" y="4427207"/>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0480" bIns="-1" numCol="1" spcCol="1270" anchor="ctr" anchorCtr="0">
              <a:noAutofit/>
            </a:bodyPr>
            <a:lstStyle/>
            <a:p>
              <a:pPr lvl="0" algn="r" defTabSz="533400">
                <a:lnSpc>
                  <a:spcPct val="90000"/>
                </a:lnSpc>
                <a:spcBef>
                  <a:spcPct val="0"/>
                </a:spcBef>
                <a:spcAft>
                  <a:spcPct val="35000"/>
                </a:spcAft>
              </a:pPr>
              <a:r>
                <a:rPr lang="es-ES" sz="1200" kern="1200" dirty="0" smtClean="0">
                  <a:latin typeface="+mj-lt"/>
                </a:rPr>
                <a:t> </a:t>
              </a:r>
              <a:endParaRPr lang="es-ES" sz="1200" kern="1200" dirty="0">
                <a:latin typeface="+mj-lt"/>
              </a:endParaRPr>
            </a:p>
          </p:txBody>
        </p:sp>
        <p:sp>
          <p:nvSpPr>
            <p:cNvPr id="53" name="Forma libre 52"/>
            <p:cNvSpPr/>
            <p:nvPr/>
          </p:nvSpPr>
          <p:spPr>
            <a:xfrm rot="18672274">
              <a:off x="5753165" y="2406451"/>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0" rIns="0" bIns="-1" numCol="1" spcCol="1270" anchor="t" anchorCtr="0">
              <a:noAutofit/>
            </a:bodyPr>
            <a:lstStyle/>
            <a:p>
              <a:pPr marL="57150" lvl="1" indent="-57150" algn="l" defTabSz="444500">
                <a:lnSpc>
                  <a:spcPct val="90000"/>
                </a:lnSpc>
                <a:spcBef>
                  <a:spcPct val="0"/>
                </a:spcBef>
                <a:spcAft>
                  <a:spcPct val="15000"/>
                </a:spcAft>
                <a:buChar char="••"/>
              </a:pPr>
              <a:r>
                <a:rPr lang="es-ES" sz="1000" kern="1200" dirty="0" smtClean="0"/>
                <a:t>From 0 to 5 MW in </a:t>
              </a:r>
              <a:r>
                <a:rPr lang="es-ES" sz="1000" kern="1200" dirty="0" smtClean="0"/>
                <a:t>100 ms</a:t>
              </a:r>
              <a:endParaRPr lang="es-ES" sz="1000" kern="1200" dirty="0"/>
            </a:p>
            <a:p>
              <a:pPr marL="57150" lvl="1" indent="-57150" algn="l" defTabSz="444500">
                <a:lnSpc>
                  <a:spcPct val="90000"/>
                </a:lnSpc>
                <a:spcBef>
                  <a:spcPct val="0"/>
                </a:spcBef>
                <a:spcAft>
                  <a:spcPct val="15000"/>
                </a:spcAft>
                <a:buChar char="••"/>
              </a:pPr>
              <a:r>
                <a:rPr lang="es-ES" sz="1000" kern="1200" dirty="0" smtClean="0"/>
                <a:t>t = </a:t>
              </a:r>
              <a:r>
                <a:rPr lang="es-ES" sz="1000" kern="1200" dirty="0" smtClean="0"/>
                <a:t>202 s</a:t>
              </a:r>
              <a:endParaRPr lang="es-ES" sz="1000" kern="1200" dirty="0"/>
            </a:p>
          </p:txBody>
        </p:sp>
        <p:sp>
          <p:nvSpPr>
            <p:cNvPr id="55" name="Forma libre 54"/>
            <p:cNvSpPr/>
            <p:nvPr/>
          </p:nvSpPr>
          <p:spPr>
            <a:xfrm rot="17700000">
              <a:off x="4987150" y="4514702"/>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0480" bIns="-1" numCol="1" spcCol="1270" anchor="ctr" anchorCtr="0">
              <a:noAutofit/>
            </a:bodyPr>
            <a:lstStyle/>
            <a:p>
              <a:pPr lvl="0" algn="r" defTabSz="533400">
                <a:lnSpc>
                  <a:spcPct val="90000"/>
                </a:lnSpc>
                <a:spcBef>
                  <a:spcPct val="0"/>
                </a:spcBef>
                <a:spcAft>
                  <a:spcPct val="35000"/>
                </a:spcAft>
              </a:pPr>
              <a:r>
                <a:rPr lang="es-ES" sz="1200" b="0" kern="1200" dirty="0" smtClean="0">
                  <a:latin typeface="+mj-lt"/>
                </a:rPr>
                <a:t> </a:t>
              </a:r>
              <a:endParaRPr lang="es-ES" sz="1200" b="0" kern="1200" dirty="0">
                <a:latin typeface="+mj-lt"/>
              </a:endParaRPr>
            </a:p>
          </p:txBody>
        </p:sp>
        <p:sp>
          <p:nvSpPr>
            <p:cNvPr id="56" name="Forma libre 55"/>
            <p:cNvSpPr/>
            <p:nvPr/>
          </p:nvSpPr>
          <p:spPr>
            <a:xfrm rot="18672274">
              <a:off x="6561486" y="2596604"/>
              <a:ext cx="1217849" cy="587201"/>
            </a:xfrm>
            <a:custGeom>
              <a:avLst/>
              <a:gdLst>
                <a:gd name="connsiteX0" fmla="*/ 0 w 1217849"/>
                <a:gd name="connsiteY0" fmla="*/ 0 h 587201"/>
                <a:gd name="connsiteX1" fmla="*/ 1217849 w 1217849"/>
                <a:gd name="connsiteY1" fmla="*/ 0 h 587201"/>
                <a:gd name="connsiteX2" fmla="*/ 1217849 w 1217849"/>
                <a:gd name="connsiteY2" fmla="*/ 587201 h 587201"/>
                <a:gd name="connsiteX3" fmla="*/ 0 w 1217849"/>
                <a:gd name="connsiteY3" fmla="*/ 587201 h 587201"/>
                <a:gd name="connsiteX4" fmla="*/ 0 w 1217849"/>
                <a:gd name="connsiteY4" fmla="*/ 0 h 58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49" h="587201">
                  <a:moveTo>
                    <a:pt x="0" y="0"/>
                  </a:moveTo>
                  <a:lnTo>
                    <a:pt x="1217849" y="0"/>
                  </a:lnTo>
                  <a:lnTo>
                    <a:pt x="1217849" y="587201"/>
                  </a:lnTo>
                  <a:lnTo>
                    <a:pt x="0" y="5872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0" rIns="0" bIns="-1" numCol="1" spcCol="1270" anchor="t" anchorCtr="0">
              <a:noAutofit/>
            </a:bodyPr>
            <a:lstStyle/>
            <a:p>
              <a:pPr marL="57150" lvl="1" indent="-57150" algn="l" defTabSz="444500">
                <a:lnSpc>
                  <a:spcPct val="90000"/>
                </a:lnSpc>
                <a:spcBef>
                  <a:spcPct val="0"/>
                </a:spcBef>
                <a:spcAft>
                  <a:spcPct val="15000"/>
                </a:spcAft>
                <a:buChar char="••"/>
              </a:pPr>
              <a:r>
                <a:rPr lang="es-ES" sz="1000" kern="1200" dirty="0" smtClean="0"/>
                <a:t>t = </a:t>
              </a:r>
              <a:r>
                <a:rPr lang="es-ES" sz="1000" kern="1200" dirty="0" smtClean="0"/>
                <a:t>214 s</a:t>
              </a:r>
              <a:endParaRPr lang="es-ES" sz="1000" kern="1200" dirty="0"/>
            </a:p>
          </p:txBody>
        </p:sp>
        <p:sp>
          <p:nvSpPr>
            <p:cNvPr id="58" name="Forma libre 57"/>
            <p:cNvSpPr/>
            <p:nvPr/>
          </p:nvSpPr>
          <p:spPr>
            <a:xfrm>
              <a:off x="6828633" y="4137807"/>
              <a:ext cx="1407842" cy="678471"/>
            </a:xfrm>
            <a:custGeom>
              <a:avLst/>
              <a:gdLst>
                <a:gd name="connsiteX0" fmla="*/ 0 w 1407842"/>
                <a:gd name="connsiteY0" fmla="*/ 0 h 678471"/>
                <a:gd name="connsiteX1" fmla="*/ 1407842 w 1407842"/>
                <a:gd name="connsiteY1" fmla="*/ 0 h 678471"/>
                <a:gd name="connsiteX2" fmla="*/ 1407842 w 1407842"/>
                <a:gd name="connsiteY2" fmla="*/ 678471 h 678471"/>
                <a:gd name="connsiteX3" fmla="*/ 0 w 1407842"/>
                <a:gd name="connsiteY3" fmla="*/ 678471 h 678471"/>
                <a:gd name="connsiteX4" fmla="*/ 0 w 1407842"/>
                <a:gd name="connsiteY4" fmla="*/ 0 h 67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842" h="678471">
                  <a:moveTo>
                    <a:pt x="0" y="0"/>
                  </a:moveTo>
                  <a:lnTo>
                    <a:pt x="1407842" y="0"/>
                  </a:lnTo>
                  <a:lnTo>
                    <a:pt x="1407842" y="678471"/>
                  </a:lnTo>
                  <a:lnTo>
                    <a:pt x="0" y="6784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80" tIns="0" rIns="0" bIns="0" numCol="1" spcCol="1270" anchor="ctr" anchorCtr="0">
              <a:noAutofit/>
            </a:bodyPr>
            <a:lstStyle/>
            <a:p>
              <a:pPr lvl="0" algn="ctr" defTabSz="755650">
                <a:lnSpc>
                  <a:spcPct val="90000"/>
                </a:lnSpc>
                <a:spcBef>
                  <a:spcPct val="0"/>
                </a:spcBef>
                <a:spcAft>
                  <a:spcPct val="35000"/>
                </a:spcAft>
              </a:pPr>
              <a:r>
                <a:rPr lang="es-ES" sz="1700" b="1" kern="1200" dirty="0" smtClean="0"/>
                <a:t>Normal </a:t>
              </a:r>
              <a:r>
                <a:rPr lang="es-ES" sz="1700" b="1" kern="1200" dirty="0" err="1" smtClean="0"/>
                <a:t>Operation</a:t>
              </a:r>
              <a:endParaRPr lang="es-ES" sz="1700" b="1" kern="1200" dirty="0"/>
            </a:p>
          </p:txBody>
        </p:sp>
        <p:sp>
          <p:nvSpPr>
            <p:cNvPr id="59" name="Anillo 58"/>
            <p:cNvSpPr/>
            <p:nvPr/>
          </p:nvSpPr>
          <p:spPr>
            <a:xfrm>
              <a:off x="8184649" y="2960402"/>
              <a:ext cx="1132515" cy="1132515"/>
            </a:xfrm>
            <a:prstGeom prst="donut">
              <a:avLst>
                <a:gd name="adj" fmla="val 20000"/>
              </a:avLst>
            </a:pr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0" name="Forma libre 59"/>
            <p:cNvSpPr/>
            <p:nvPr/>
          </p:nvSpPr>
          <p:spPr>
            <a:xfrm>
              <a:off x="8272984" y="1682881"/>
              <a:ext cx="987350" cy="1307848"/>
            </a:xfrm>
            <a:custGeom>
              <a:avLst/>
              <a:gdLst>
                <a:gd name="connsiteX0" fmla="*/ 0 w 1407842"/>
                <a:gd name="connsiteY0" fmla="*/ 0 h 678471"/>
                <a:gd name="connsiteX1" fmla="*/ 1407842 w 1407842"/>
                <a:gd name="connsiteY1" fmla="*/ 0 h 678471"/>
                <a:gd name="connsiteX2" fmla="*/ 1407842 w 1407842"/>
                <a:gd name="connsiteY2" fmla="*/ 678471 h 678471"/>
                <a:gd name="connsiteX3" fmla="*/ 0 w 1407842"/>
                <a:gd name="connsiteY3" fmla="*/ 678471 h 678471"/>
                <a:gd name="connsiteX4" fmla="*/ 0 w 1407842"/>
                <a:gd name="connsiteY4" fmla="*/ 0 h 67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842" h="678471">
                  <a:moveTo>
                    <a:pt x="0" y="0"/>
                  </a:moveTo>
                  <a:lnTo>
                    <a:pt x="1407842" y="0"/>
                  </a:lnTo>
                  <a:lnTo>
                    <a:pt x="1407842" y="678471"/>
                  </a:lnTo>
                  <a:lnTo>
                    <a:pt x="0" y="6784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80" tIns="0" rIns="0" bIns="0" numCol="1" spcCol="1270" anchor="ctr" anchorCtr="0">
              <a:noAutofit/>
            </a:bodyPr>
            <a:lstStyle/>
            <a:p>
              <a:pPr lvl="0" algn="ctr" defTabSz="755650">
                <a:lnSpc>
                  <a:spcPct val="90000"/>
                </a:lnSpc>
                <a:spcBef>
                  <a:spcPct val="0"/>
                </a:spcBef>
                <a:spcAft>
                  <a:spcPct val="35000"/>
                </a:spcAft>
              </a:pPr>
              <a:r>
                <a:rPr lang="es-ES" sz="1600" b="1" kern="1200" dirty="0" smtClean="0"/>
                <a:t>Break in the </a:t>
              </a:r>
              <a:r>
                <a:rPr lang="es-ES" sz="1600" b="1" kern="1200" dirty="0" err="1" smtClean="0"/>
                <a:t>inlet</a:t>
              </a:r>
              <a:r>
                <a:rPr lang="es-ES" sz="1600" b="1" kern="1200" dirty="0" smtClean="0"/>
                <a:t> </a:t>
              </a:r>
              <a:r>
                <a:rPr lang="es-ES" sz="1600" b="1" kern="1200" dirty="0" err="1" smtClean="0"/>
                <a:t>nozzle</a:t>
              </a:r>
              <a:r>
                <a:rPr lang="es-ES" sz="1600" b="1" kern="1200" dirty="0" smtClean="0"/>
                <a:t> of the </a:t>
              </a:r>
              <a:r>
                <a:rPr lang="es-ES" sz="1600" b="1" kern="1200" dirty="0" smtClean="0"/>
                <a:t>TVC    (t = 1000 s</a:t>
              </a:r>
              <a:r>
                <a:rPr lang="es-ES" sz="1600" b="1" kern="1200" dirty="0" smtClean="0"/>
                <a:t>)</a:t>
              </a:r>
              <a:endParaRPr lang="es-ES" sz="1600" b="1" kern="1200" dirty="0"/>
            </a:p>
          </p:txBody>
        </p:sp>
        <p:sp>
          <p:nvSpPr>
            <p:cNvPr id="61" name="Anillo 60"/>
            <p:cNvSpPr/>
            <p:nvPr/>
          </p:nvSpPr>
          <p:spPr>
            <a:xfrm>
              <a:off x="9478377" y="2960402"/>
              <a:ext cx="1132515" cy="1132515"/>
            </a:xfrm>
            <a:prstGeom prst="donut">
              <a:avLst>
                <a:gd name="adj" fmla="val 20000"/>
              </a:avLst>
            </a:pr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2" name="Forma libre 61"/>
            <p:cNvSpPr/>
            <p:nvPr/>
          </p:nvSpPr>
          <p:spPr>
            <a:xfrm>
              <a:off x="9340713" y="2312258"/>
              <a:ext cx="1407842" cy="678471"/>
            </a:xfrm>
            <a:custGeom>
              <a:avLst/>
              <a:gdLst>
                <a:gd name="connsiteX0" fmla="*/ 0 w 1407842"/>
                <a:gd name="connsiteY0" fmla="*/ 0 h 678471"/>
                <a:gd name="connsiteX1" fmla="*/ 1407842 w 1407842"/>
                <a:gd name="connsiteY1" fmla="*/ 0 h 678471"/>
                <a:gd name="connsiteX2" fmla="*/ 1407842 w 1407842"/>
                <a:gd name="connsiteY2" fmla="*/ 678471 h 678471"/>
                <a:gd name="connsiteX3" fmla="*/ 0 w 1407842"/>
                <a:gd name="connsiteY3" fmla="*/ 678471 h 678471"/>
                <a:gd name="connsiteX4" fmla="*/ 0 w 1407842"/>
                <a:gd name="connsiteY4" fmla="*/ 0 h 67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842" h="678471">
                  <a:moveTo>
                    <a:pt x="0" y="0"/>
                  </a:moveTo>
                  <a:lnTo>
                    <a:pt x="1407842" y="0"/>
                  </a:lnTo>
                  <a:lnTo>
                    <a:pt x="1407842" y="678471"/>
                  </a:lnTo>
                  <a:lnTo>
                    <a:pt x="0" y="6784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80" tIns="0" rIns="0" bIns="0" numCol="1" spcCol="1270" anchor="ctr" anchorCtr="0">
              <a:noAutofit/>
            </a:bodyPr>
            <a:lstStyle/>
            <a:p>
              <a:pPr lvl="0" algn="ctr" defTabSz="755650">
                <a:lnSpc>
                  <a:spcPct val="90000"/>
                </a:lnSpc>
                <a:spcBef>
                  <a:spcPct val="0"/>
                </a:spcBef>
                <a:spcAft>
                  <a:spcPct val="35000"/>
                </a:spcAft>
              </a:pPr>
              <a:r>
                <a:rPr lang="es-ES" sz="1600" b="1" kern="1200" dirty="0" smtClean="0"/>
                <a:t>Beam </a:t>
              </a:r>
              <a:r>
                <a:rPr lang="es-ES" sz="1600" b="1" kern="1200" dirty="0" err="1" smtClean="0"/>
                <a:t>shut-down</a:t>
              </a:r>
              <a:endParaRPr lang="es-ES" sz="1600" b="1" kern="1200" dirty="0"/>
            </a:p>
          </p:txBody>
        </p:sp>
        <p:sp>
          <p:nvSpPr>
            <p:cNvPr id="9" name="CuadroTexto 8"/>
            <p:cNvSpPr txBox="1"/>
            <p:nvPr/>
          </p:nvSpPr>
          <p:spPr>
            <a:xfrm rot="19412173">
              <a:off x="8193642" y="4518505"/>
              <a:ext cx="2263797" cy="1015663"/>
            </a:xfrm>
            <a:prstGeom prst="rect">
              <a:avLst/>
            </a:prstGeom>
            <a:noFill/>
          </p:spPr>
          <p:txBody>
            <a:bodyPr wrap="square" rtlCol="0">
              <a:spAutoFit/>
            </a:bodyPr>
            <a:lstStyle/>
            <a:p>
              <a:pPr algn="r"/>
              <a:r>
                <a:rPr lang="es-ES" sz="1200" b="1" dirty="0" smtClean="0">
                  <a:latin typeface="+mj-lt"/>
                </a:rPr>
                <a:t>1. TVC gas pressure &gt; </a:t>
              </a:r>
              <a:r>
                <a:rPr lang="es-ES" sz="1200" b="1" dirty="0" smtClean="0">
                  <a:latin typeface="+mj-lt"/>
                </a:rPr>
                <a:t>1 </a:t>
              </a:r>
              <a:r>
                <a:rPr lang="es-ES" sz="1200" b="1" dirty="0" err="1" smtClean="0">
                  <a:latin typeface="+mj-lt"/>
                </a:rPr>
                <a:t>kPa</a:t>
              </a:r>
              <a:endParaRPr lang="es-ES" sz="1200" b="1" dirty="0" smtClean="0">
                <a:latin typeface="+mj-lt"/>
              </a:endParaRPr>
            </a:p>
            <a:p>
              <a:pPr algn="r"/>
              <a:r>
                <a:rPr lang="es-ES" sz="1200" b="1" dirty="0" smtClean="0">
                  <a:latin typeface="+mj-lt"/>
                </a:rPr>
                <a:t>2. Li jet </a:t>
              </a:r>
              <a:r>
                <a:rPr lang="es-ES" sz="1200" b="1" dirty="0" err="1" smtClean="0">
                  <a:latin typeface="+mj-lt"/>
                </a:rPr>
                <a:t>velocity</a:t>
              </a:r>
              <a:r>
                <a:rPr lang="es-ES" sz="1200" b="1" dirty="0" smtClean="0">
                  <a:latin typeface="+mj-lt"/>
                </a:rPr>
                <a:t> &lt;= </a:t>
              </a:r>
              <a:r>
                <a:rPr lang="es-ES" sz="1200" b="1" dirty="0" smtClean="0">
                  <a:latin typeface="+mj-lt"/>
                </a:rPr>
                <a:t>5 m/s</a:t>
              </a:r>
              <a:endParaRPr lang="es-ES" sz="1200" b="1" dirty="0" smtClean="0">
                <a:latin typeface="+mj-lt"/>
              </a:endParaRPr>
            </a:p>
            <a:p>
              <a:pPr algn="r"/>
              <a:r>
                <a:rPr lang="es-ES" sz="1200" b="1" dirty="0" smtClean="0">
                  <a:latin typeface="+mj-lt"/>
                </a:rPr>
                <a:t>3. Li temperature </a:t>
              </a:r>
              <a:r>
                <a:rPr lang="es-ES" sz="1200" b="1" dirty="0" err="1" smtClean="0">
                  <a:latin typeface="+mj-lt"/>
                </a:rPr>
                <a:t>inside</a:t>
              </a:r>
              <a:r>
                <a:rPr lang="es-ES" sz="1200" b="1" dirty="0" smtClean="0">
                  <a:latin typeface="+mj-lt"/>
                </a:rPr>
                <a:t> TVC &gt; </a:t>
              </a:r>
              <a:r>
                <a:rPr lang="es-ES" sz="1200" b="1" dirty="0" smtClean="0">
                  <a:latin typeface="+mj-lt"/>
                </a:rPr>
                <a:t>583 K </a:t>
              </a:r>
              <a:r>
                <a:rPr lang="es-ES" sz="1200" b="1" dirty="0" smtClean="0">
                  <a:latin typeface="+mj-lt"/>
                </a:rPr>
                <a:t>(</a:t>
              </a:r>
              <a:r>
                <a:rPr lang="es-ES" sz="1200" b="1" dirty="0" smtClean="0">
                  <a:latin typeface="+mj-lt"/>
                </a:rPr>
                <a:t>310 </a:t>
              </a:r>
              <a:r>
                <a:rPr lang="es-ES" sz="1200" b="1" dirty="0" smtClean="0">
                  <a:latin typeface="+mj-lt"/>
                  <a:cs typeface="Times New Roman" panose="02020603050405020304" pitchFamily="18" charset="0"/>
                </a:rPr>
                <a:t>℃</a:t>
              </a:r>
              <a:r>
                <a:rPr lang="es-ES" sz="1200" b="1" dirty="0" smtClean="0">
                  <a:latin typeface="+mj-lt"/>
                  <a:cs typeface="Times New Roman" panose="02020603050405020304" pitchFamily="18" charset="0"/>
                </a:rPr>
                <a:t>)</a:t>
              </a:r>
            </a:p>
            <a:p>
              <a:pPr algn="r"/>
              <a:r>
                <a:rPr lang="es-ES" sz="1200" b="1" dirty="0" smtClean="0">
                  <a:latin typeface="+mj-lt"/>
                  <a:cs typeface="Times New Roman" panose="02020603050405020304" pitchFamily="18" charset="0"/>
                </a:rPr>
                <a:t>4. QT lithium level &lt; </a:t>
              </a:r>
              <a:r>
                <a:rPr lang="es-ES" sz="1200" b="1" dirty="0" smtClean="0">
                  <a:latin typeface="+mj-lt"/>
                  <a:cs typeface="Times New Roman" panose="02020603050405020304" pitchFamily="18" charset="0"/>
                </a:rPr>
                <a:t>0.5 m</a:t>
              </a:r>
              <a:endParaRPr lang="es-ES" sz="1200" b="1" dirty="0">
                <a:latin typeface="+mj-lt"/>
              </a:endParaRPr>
            </a:p>
          </p:txBody>
        </p:sp>
        <p:sp>
          <p:nvSpPr>
            <p:cNvPr id="10" name="CuadroTexto 9"/>
            <p:cNvSpPr txBox="1"/>
            <p:nvPr/>
          </p:nvSpPr>
          <p:spPr>
            <a:xfrm rot="19412173">
              <a:off x="1076351" y="4155126"/>
              <a:ext cx="1646642" cy="461665"/>
            </a:xfrm>
            <a:prstGeom prst="rect">
              <a:avLst/>
            </a:prstGeom>
            <a:noFill/>
          </p:spPr>
          <p:txBody>
            <a:bodyPr wrap="square" rtlCol="0">
              <a:spAutoFit/>
            </a:bodyPr>
            <a:lstStyle/>
            <a:p>
              <a:pPr algn="r"/>
              <a:r>
                <a:rPr lang="es-ES" sz="1200" b="1" dirty="0" err="1" smtClean="0">
                  <a:latin typeface="+mj-lt"/>
                </a:rPr>
                <a:t>Partial</a:t>
              </a:r>
              <a:r>
                <a:rPr lang="es-ES" sz="1200" b="1" dirty="0" smtClean="0">
                  <a:latin typeface="+mj-lt"/>
                </a:rPr>
                <a:t> vacuum pressure in TVC OK</a:t>
              </a:r>
            </a:p>
          </p:txBody>
        </p:sp>
        <p:sp>
          <p:nvSpPr>
            <p:cNvPr id="11" name="CuadroTexto 10"/>
            <p:cNvSpPr txBox="1"/>
            <p:nvPr/>
          </p:nvSpPr>
          <p:spPr>
            <a:xfrm rot="19412173">
              <a:off x="1705877" y="4247459"/>
              <a:ext cx="1646642" cy="276999"/>
            </a:xfrm>
            <a:prstGeom prst="rect">
              <a:avLst/>
            </a:prstGeom>
            <a:noFill/>
          </p:spPr>
          <p:txBody>
            <a:bodyPr wrap="square" rtlCol="0">
              <a:spAutoFit/>
            </a:bodyPr>
            <a:lstStyle/>
            <a:p>
              <a:pPr algn="r"/>
              <a:r>
                <a:rPr lang="es-ES" sz="1200" b="1" dirty="0" smtClean="0">
                  <a:latin typeface="+mj-lt"/>
                </a:rPr>
                <a:t>EMP </a:t>
              </a:r>
              <a:r>
                <a:rPr lang="es-ES" sz="1200" b="1" dirty="0" err="1" smtClean="0">
                  <a:latin typeface="+mj-lt"/>
                </a:rPr>
                <a:t>start</a:t>
              </a:r>
              <a:r>
                <a:rPr lang="es-ES" sz="1200" b="1" dirty="0" smtClean="0">
                  <a:latin typeface="+mj-lt"/>
                </a:rPr>
                <a:t>-up</a:t>
              </a:r>
            </a:p>
          </p:txBody>
        </p:sp>
        <p:sp>
          <p:nvSpPr>
            <p:cNvPr id="12" name="CuadroTexto 11"/>
            <p:cNvSpPr txBox="1"/>
            <p:nvPr/>
          </p:nvSpPr>
          <p:spPr>
            <a:xfrm rot="19412173">
              <a:off x="2460978" y="4177986"/>
              <a:ext cx="1646642" cy="461665"/>
            </a:xfrm>
            <a:prstGeom prst="rect">
              <a:avLst/>
            </a:prstGeom>
            <a:noFill/>
          </p:spPr>
          <p:txBody>
            <a:bodyPr wrap="square" rtlCol="0">
              <a:spAutoFit/>
            </a:bodyPr>
            <a:lstStyle/>
            <a:p>
              <a:pPr algn="r"/>
              <a:r>
                <a:rPr lang="es-ES" sz="1200" b="1" dirty="0" smtClean="0">
                  <a:latin typeface="+mj-lt"/>
                </a:rPr>
                <a:t>Li temperature in the target OK</a:t>
              </a:r>
            </a:p>
          </p:txBody>
        </p:sp>
        <p:sp>
          <p:nvSpPr>
            <p:cNvPr id="13" name="CuadroTexto 12"/>
            <p:cNvSpPr txBox="1"/>
            <p:nvPr/>
          </p:nvSpPr>
          <p:spPr>
            <a:xfrm rot="19412173">
              <a:off x="3091833" y="4216979"/>
              <a:ext cx="1646642" cy="276999"/>
            </a:xfrm>
            <a:prstGeom prst="rect">
              <a:avLst/>
            </a:prstGeom>
            <a:noFill/>
          </p:spPr>
          <p:txBody>
            <a:bodyPr wrap="square" rtlCol="0">
              <a:spAutoFit/>
            </a:bodyPr>
            <a:lstStyle/>
            <a:p>
              <a:pPr algn="r"/>
              <a:r>
                <a:rPr lang="es-ES" sz="1200" b="1" dirty="0" smtClean="0">
                  <a:latin typeface="+mj-lt"/>
                </a:rPr>
                <a:t>Li </a:t>
              </a:r>
              <a:r>
                <a:rPr lang="es-ES" sz="1200" b="1" dirty="0" err="1" smtClean="0">
                  <a:latin typeface="+mj-lt"/>
                </a:rPr>
                <a:t>mass</a:t>
              </a:r>
              <a:r>
                <a:rPr lang="es-ES" sz="1200" b="1" dirty="0" smtClean="0">
                  <a:latin typeface="+mj-lt"/>
                </a:rPr>
                <a:t> flow </a:t>
              </a:r>
              <a:r>
                <a:rPr lang="es-ES" sz="1200" b="1" dirty="0" err="1" smtClean="0">
                  <a:latin typeface="+mj-lt"/>
                </a:rPr>
                <a:t>rate</a:t>
              </a:r>
              <a:r>
                <a:rPr lang="es-ES" sz="1200" b="1" dirty="0" smtClean="0">
                  <a:latin typeface="+mj-lt"/>
                </a:rPr>
                <a:t> OK</a:t>
              </a:r>
            </a:p>
          </p:txBody>
        </p:sp>
        <p:sp>
          <p:nvSpPr>
            <p:cNvPr id="14" name="CuadroTexto 13"/>
            <p:cNvSpPr txBox="1"/>
            <p:nvPr/>
          </p:nvSpPr>
          <p:spPr>
            <a:xfrm rot="19412173">
              <a:off x="3478705" y="4261806"/>
              <a:ext cx="1974157" cy="461665"/>
            </a:xfrm>
            <a:prstGeom prst="rect">
              <a:avLst/>
            </a:prstGeom>
            <a:noFill/>
          </p:spPr>
          <p:txBody>
            <a:bodyPr wrap="square" rtlCol="0">
              <a:spAutoFit/>
            </a:bodyPr>
            <a:lstStyle/>
            <a:p>
              <a:pPr algn="r"/>
              <a:r>
                <a:rPr lang="es-ES" sz="1200" b="1" dirty="0" err="1" smtClean="0">
                  <a:latin typeface="+mj-lt"/>
                </a:rPr>
                <a:t>Generation</a:t>
              </a:r>
              <a:r>
                <a:rPr lang="es-ES" sz="1200" b="1" dirty="0" smtClean="0">
                  <a:latin typeface="+mj-lt"/>
                </a:rPr>
                <a:t> of the “</a:t>
              </a:r>
              <a:r>
                <a:rPr lang="es-ES" sz="1200" b="1" dirty="0" err="1" smtClean="0">
                  <a:latin typeface="+mj-lt"/>
                </a:rPr>
                <a:t>ready</a:t>
              </a:r>
              <a:r>
                <a:rPr lang="es-ES" sz="1200" b="1" dirty="0" smtClean="0">
                  <a:latin typeface="+mj-lt"/>
                </a:rPr>
                <a:t> for beam” </a:t>
              </a:r>
              <a:r>
                <a:rPr lang="es-ES" sz="1200" b="1" dirty="0" err="1" smtClean="0">
                  <a:latin typeface="+mj-lt"/>
                </a:rPr>
                <a:t>signal</a:t>
              </a:r>
              <a:endParaRPr lang="es-ES" sz="1200" b="1" dirty="0" smtClean="0">
                <a:latin typeface="+mj-lt"/>
              </a:endParaRPr>
            </a:p>
          </p:txBody>
        </p:sp>
        <p:sp>
          <p:nvSpPr>
            <p:cNvPr id="15" name="CuadroTexto 14"/>
            <p:cNvSpPr txBox="1"/>
            <p:nvPr/>
          </p:nvSpPr>
          <p:spPr>
            <a:xfrm rot="19412173">
              <a:off x="4228316" y="4261806"/>
              <a:ext cx="1974157" cy="461665"/>
            </a:xfrm>
            <a:prstGeom prst="rect">
              <a:avLst/>
            </a:prstGeom>
            <a:noFill/>
          </p:spPr>
          <p:txBody>
            <a:bodyPr wrap="square" rtlCol="0">
              <a:spAutoFit/>
            </a:bodyPr>
            <a:lstStyle/>
            <a:p>
              <a:pPr algn="r"/>
              <a:r>
                <a:rPr lang="es-ES" sz="1200" b="1" dirty="0" smtClean="0">
                  <a:latin typeface="+mj-lt"/>
                </a:rPr>
                <a:t>Beam power </a:t>
              </a:r>
              <a:r>
                <a:rPr lang="es-ES" sz="1200" b="1" dirty="0" err="1" smtClean="0">
                  <a:latin typeface="+mj-lt"/>
                </a:rPr>
                <a:t>injection</a:t>
              </a:r>
              <a:r>
                <a:rPr lang="es-ES" sz="1200" b="1" dirty="0" smtClean="0">
                  <a:latin typeface="+mj-lt"/>
                </a:rPr>
                <a:t> in the target</a:t>
              </a:r>
            </a:p>
          </p:txBody>
        </p:sp>
        <p:sp>
          <p:nvSpPr>
            <p:cNvPr id="16" name="CuadroTexto 15"/>
            <p:cNvSpPr txBox="1"/>
            <p:nvPr/>
          </p:nvSpPr>
          <p:spPr>
            <a:xfrm rot="19412173">
              <a:off x="5000480" y="4261806"/>
              <a:ext cx="1974157" cy="461665"/>
            </a:xfrm>
            <a:prstGeom prst="rect">
              <a:avLst/>
            </a:prstGeom>
            <a:noFill/>
          </p:spPr>
          <p:txBody>
            <a:bodyPr wrap="square" rtlCol="0">
              <a:spAutoFit/>
            </a:bodyPr>
            <a:lstStyle/>
            <a:p>
              <a:pPr algn="r"/>
              <a:r>
                <a:rPr lang="es-ES" sz="1200" b="1" dirty="0" smtClean="0">
                  <a:latin typeface="+mj-lt"/>
                </a:rPr>
                <a:t>Nominal pressure head and flow </a:t>
              </a:r>
              <a:r>
                <a:rPr lang="es-ES" sz="1200" b="1" dirty="0" err="1" smtClean="0">
                  <a:latin typeface="+mj-lt"/>
                </a:rPr>
                <a:t>rate</a:t>
              </a:r>
              <a:r>
                <a:rPr lang="es-ES" sz="1200" b="1" dirty="0" smtClean="0">
                  <a:latin typeface="+mj-lt"/>
                </a:rPr>
                <a:t> </a:t>
              </a:r>
              <a:r>
                <a:rPr lang="es-ES" sz="1200" b="1" dirty="0" err="1" smtClean="0">
                  <a:latin typeface="+mj-lt"/>
                </a:rPr>
                <a:t>achieved</a:t>
              </a:r>
              <a:endParaRPr lang="es-ES" sz="1200" b="1" dirty="0" smtClean="0">
                <a:latin typeface="+mj-lt"/>
              </a:endParaRPr>
            </a:p>
          </p:txBody>
        </p:sp>
        <p:grpSp>
          <p:nvGrpSpPr>
            <p:cNvPr id="71" name="Grupo 70"/>
            <p:cNvGrpSpPr/>
            <p:nvPr/>
          </p:nvGrpSpPr>
          <p:grpSpPr>
            <a:xfrm>
              <a:off x="934536" y="2960402"/>
              <a:ext cx="1132515" cy="1132515"/>
              <a:chOff x="934536" y="2960402"/>
              <a:chExt cx="1132515" cy="1132515"/>
            </a:xfrm>
          </p:grpSpPr>
          <p:sp>
            <p:nvSpPr>
              <p:cNvPr id="34" name="Anillo 33"/>
              <p:cNvSpPr/>
              <p:nvPr/>
            </p:nvSpPr>
            <p:spPr>
              <a:xfrm>
                <a:off x="934536" y="2960402"/>
                <a:ext cx="1132515" cy="1132515"/>
              </a:xfrm>
              <a:prstGeom prst="donut">
                <a:avLst>
                  <a:gd name="adj" fmla="val 20000"/>
                </a:avLst>
              </a:pr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CuadroTexto 16"/>
              <p:cNvSpPr txBox="1"/>
              <p:nvPr/>
            </p:nvSpPr>
            <p:spPr>
              <a:xfrm>
                <a:off x="1209385" y="3295827"/>
                <a:ext cx="582816" cy="461665"/>
              </a:xfrm>
              <a:prstGeom prst="rect">
                <a:avLst/>
              </a:prstGeom>
              <a:noFill/>
            </p:spPr>
            <p:txBody>
              <a:bodyPr wrap="square" rtlCol="0">
                <a:spAutoFit/>
              </a:bodyPr>
              <a:lstStyle/>
              <a:p>
                <a:pPr algn="ctr"/>
                <a:r>
                  <a:rPr lang="es-ES" sz="2400" b="1" dirty="0" smtClean="0"/>
                  <a:t>SU</a:t>
                </a:r>
                <a:endParaRPr lang="es-ES" sz="2400" b="1" dirty="0"/>
              </a:p>
            </p:txBody>
          </p:sp>
        </p:grpSp>
        <p:grpSp>
          <p:nvGrpSpPr>
            <p:cNvPr id="70" name="Grupo 69"/>
            <p:cNvGrpSpPr/>
            <p:nvPr/>
          </p:nvGrpSpPr>
          <p:grpSpPr>
            <a:xfrm>
              <a:off x="6966297" y="2960402"/>
              <a:ext cx="1132515" cy="1132515"/>
              <a:chOff x="6963636" y="2960402"/>
              <a:chExt cx="1132515" cy="1132515"/>
            </a:xfrm>
          </p:grpSpPr>
          <p:sp>
            <p:nvSpPr>
              <p:cNvPr id="57" name="Anillo 56"/>
              <p:cNvSpPr/>
              <p:nvPr/>
            </p:nvSpPr>
            <p:spPr>
              <a:xfrm>
                <a:off x="6963636" y="2960402"/>
                <a:ext cx="1132515" cy="1132515"/>
              </a:xfrm>
              <a:prstGeom prst="donut">
                <a:avLst>
                  <a:gd name="adj" fmla="val 20000"/>
                </a:avLst>
              </a:pr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CuadroTexto 17"/>
              <p:cNvSpPr txBox="1"/>
              <p:nvPr/>
            </p:nvSpPr>
            <p:spPr>
              <a:xfrm>
                <a:off x="7203291" y="3295827"/>
                <a:ext cx="653204" cy="461665"/>
              </a:xfrm>
              <a:prstGeom prst="rect">
                <a:avLst/>
              </a:prstGeom>
              <a:noFill/>
            </p:spPr>
            <p:txBody>
              <a:bodyPr wrap="square" rtlCol="0">
                <a:spAutoFit/>
              </a:bodyPr>
              <a:lstStyle/>
              <a:p>
                <a:pPr algn="ctr"/>
                <a:r>
                  <a:rPr lang="es-ES" sz="2400" b="1" dirty="0" smtClean="0"/>
                  <a:t>NO</a:t>
                </a:r>
                <a:endParaRPr lang="es-ES" sz="2400" b="1" dirty="0"/>
              </a:p>
            </p:txBody>
          </p:sp>
        </p:grpSp>
        <p:grpSp>
          <p:nvGrpSpPr>
            <p:cNvPr id="63" name="Grupo 62"/>
            <p:cNvGrpSpPr/>
            <p:nvPr/>
          </p:nvGrpSpPr>
          <p:grpSpPr>
            <a:xfrm>
              <a:off x="2164758" y="3232736"/>
              <a:ext cx="587847" cy="587847"/>
              <a:chOff x="2185435" y="3232736"/>
              <a:chExt cx="587847" cy="587847"/>
            </a:xfrm>
          </p:grpSpPr>
          <p:sp>
            <p:nvSpPr>
              <p:cNvPr id="36" name="Elipse 35"/>
              <p:cNvSpPr/>
              <p:nvPr/>
            </p:nvSpPr>
            <p:spPr>
              <a:xfrm>
                <a:off x="2185435" y="3232736"/>
                <a:ext cx="587847" cy="587847"/>
              </a:xfrm>
              <a:prstGeom prst="ellipse">
                <a:avLst/>
              </a:pr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CuadroTexto 18"/>
              <p:cNvSpPr txBox="1"/>
              <p:nvPr/>
            </p:nvSpPr>
            <p:spPr>
              <a:xfrm>
                <a:off x="2193229" y="3357382"/>
                <a:ext cx="572258" cy="338554"/>
              </a:xfrm>
              <a:prstGeom prst="rect">
                <a:avLst/>
              </a:prstGeom>
              <a:noFill/>
            </p:spPr>
            <p:txBody>
              <a:bodyPr wrap="square" rtlCol="0">
                <a:spAutoFit/>
              </a:bodyPr>
              <a:lstStyle/>
              <a:p>
                <a:pPr algn="ctr"/>
                <a:r>
                  <a:rPr lang="es-ES" sz="1600" b="1" dirty="0" smtClean="0">
                    <a:solidFill>
                      <a:schemeClr val="bg1"/>
                    </a:solidFill>
                  </a:rPr>
                  <a:t>SU1</a:t>
                </a:r>
                <a:endParaRPr lang="es-ES" sz="1600" b="1" dirty="0">
                  <a:solidFill>
                    <a:schemeClr val="bg1"/>
                  </a:solidFill>
                </a:endParaRPr>
              </a:p>
            </p:txBody>
          </p:sp>
        </p:grpSp>
        <p:grpSp>
          <p:nvGrpSpPr>
            <p:cNvPr id="64" name="Grupo 63"/>
            <p:cNvGrpSpPr/>
            <p:nvPr/>
          </p:nvGrpSpPr>
          <p:grpSpPr>
            <a:xfrm>
              <a:off x="2850312" y="3232736"/>
              <a:ext cx="587847" cy="587847"/>
              <a:chOff x="2837165" y="3232736"/>
              <a:chExt cx="587847" cy="587847"/>
            </a:xfrm>
          </p:grpSpPr>
          <p:sp>
            <p:nvSpPr>
              <p:cNvPr id="39" name="Elipse 38"/>
              <p:cNvSpPr/>
              <p:nvPr/>
            </p:nvSpPr>
            <p:spPr>
              <a:xfrm>
                <a:off x="2837165" y="3232736"/>
                <a:ext cx="587847" cy="587847"/>
              </a:xfrm>
              <a:prstGeom prst="ellipse">
                <a:avLst/>
              </a:pr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CuadroTexto 19"/>
              <p:cNvSpPr txBox="1"/>
              <p:nvPr/>
            </p:nvSpPr>
            <p:spPr>
              <a:xfrm>
                <a:off x="2844959" y="3357382"/>
                <a:ext cx="572259" cy="338554"/>
              </a:xfrm>
              <a:prstGeom prst="rect">
                <a:avLst/>
              </a:prstGeom>
              <a:noFill/>
            </p:spPr>
            <p:txBody>
              <a:bodyPr wrap="square" rtlCol="0">
                <a:spAutoFit/>
              </a:bodyPr>
              <a:lstStyle/>
              <a:p>
                <a:pPr algn="ctr"/>
                <a:r>
                  <a:rPr lang="es-ES" sz="1600" b="1" dirty="0" smtClean="0">
                    <a:solidFill>
                      <a:schemeClr val="bg1"/>
                    </a:solidFill>
                  </a:rPr>
                  <a:t>SU2</a:t>
                </a:r>
                <a:endParaRPr lang="es-ES" sz="1600" b="1" dirty="0">
                  <a:solidFill>
                    <a:schemeClr val="bg1"/>
                  </a:solidFill>
                </a:endParaRPr>
              </a:p>
            </p:txBody>
          </p:sp>
        </p:grpSp>
        <p:grpSp>
          <p:nvGrpSpPr>
            <p:cNvPr id="65" name="Grupo 64"/>
            <p:cNvGrpSpPr/>
            <p:nvPr/>
          </p:nvGrpSpPr>
          <p:grpSpPr>
            <a:xfrm>
              <a:off x="3535866" y="3232736"/>
              <a:ext cx="587847" cy="587847"/>
              <a:chOff x="3521167" y="3232736"/>
              <a:chExt cx="587847" cy="587847"/>
            </a:xfrm>
          </p:grpSpPr>
          <p:sp>
            <p:nvSpPr>
              <p:cNvPr id="42" name="Elipse 41"/>
              <p:cNvSpPr/>
              <p:nvPr/>
            </p:nvSpPr>
            <p:spPr>
              <a:xfrm>
                <a:off x="3521167" y="3232736"/>
                <a:ext cx="587847" cy="587847"/>
              </a:xfrm>
              <a:prstGeom prst="ellipse">
                <a:avLst/>
              </a:pr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CuadroTexto 20"/>
              <p:cNvSpPr txBox="1"/>
              <p:nvPr/>
            </p:nvSpPr>
            <p:spPr>
              <a:xfrm>
                <a:off x="3528961" y="3357382"/>
                <a:ext cx="572259" cy="338554"/>
              </a:xfrm>
              <a:prstGeom prst="rect">
                <a:avLst/>
              </a:prstGeom>
              <a:noFill/>
            </p:spPr>
            <p:txBody>
              <a:bodyPr wrap="square" rtlCol="0">
                <a:spAutoFit/>
              </a:bodyPr>
              <a:lstStyle/>
              <a:p>
                <a:pPr algn="ctr"/>
                <a:r>
                  <a:rPr lang="es-ES" sz="1600" b="1" dirty="0" smtClean="0">
                    <a:solidFill>
                      <a:schemeClr val="bg1"/>
                    </a:solidFill>
                  </a:rPr>
                  <a:t>SU3</a:t>
                </a:r>
                <a:endParaRPr lang="es-ES" sz="1600" b="1" dirty="0">
                  <a:solidFill>
                    <a:schemeClr val="bg1"/>
                  </a:solidFill>
                </a:endParaRPr>
              </a:p>
            </p:txBody>
          </p:sp>
        </p:grpSp>
        <p:grpSp>
          <p:nvGrpSpPr>
            <p:cNvPr id="66" name="Grupo 65"/>
            <p:cNvGrpSpPr/>
            <p:nvPr/>
          </p:nvGrpSpPr>
          <p:grpSpPr>
            <a:xfrm>
              <a:off x="4221420" y="3232736"/>
              <a:ext cx="587847" cy="587847"/>
              <a:chOff x="4199976" y="3232736"/>
              <a:chExt cx="587847" cy="587847"/>
            </a:xfrm>
          </p:grpSpPr>
          <p:sp>
            <p:nvSpPr>
              <p:cNvPr id="45" name="Elipse 44"/>
              <p:cNvSpPr/>
              <p:nvPr/>
            </p:nvSpPr>
            <p:spPr>
              <a:xfrm>
                <a:off x="4199976" y="3232736"/>
                <a:ext cx="587847" cy="587847"/>
              </a:xfrm>
              <a:prstGeom prst="ellipse">
                <a:avLst/>
              </a:pr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CuadroTexto 21"/>
              <p:cNvSpPr txBox="1"/>
              <p:nvPr/>
            </p:nvSpPr>
            <p:spPr>
              <a:xfrm>
                <a:off x="4207770" y="3357382"/>
                <a:ext cx="572259" cy="338554"/>
              </a:xfrm>
              <a:prstGeom prst="rect">
                <a:avLst/>
              </a:prstGeom>
              <a:noFill/>
            </p:spPr>
            <p:txBody>
              <a:bodyPr wrap="square" rtlCol="0">
                <a:spAutoFit/>
              </a:bodyPr>
              <a:lstStyle/>
              <a:p>
                <a:pPr algn="ctr"/>
                <a:r>
                  <a:rPr lang="es-ES" sz="1600" b="1" dirty="0" smtClean="0">
                    <a:solidFill>
                      <a:schemeClr val="bg1"/>
                    </a:solidFill>
                  </a:rPr>
                  <a:t>SU4</a:t>
                </a:r>
                <a:endParaRPr lang="es-ES" sz="1600" b="1" dirty="0">
                  <a:solidFill>
                    <a:schemeClr val="bg1"/>
                  </a:solidFill>
                </a:endParaRPr>
              </a:p>
            </p:txBody>
          </p:sp>
        </p:grpSp>
        <p:grpSp>
          <p:nvGrpSpPr>
            <p:cNvPr id="67" name="Grupo 66"/>
            <p:cNvGrpSpPr/>
            <p:nvPr/>
          </p:nvGrpSpPr>
          <p:grpSpPr>
            <a:xfrm>
              <a:off x="4906974" y="3232736"/>
              <a:ext cx="587847" cy="587847"/>
              <a:chOff x="4904896" y="3232736"/>
              <a:chExt cx="587847" cy="587847"/>
            </a:xfrm>
          </p:grpSpPr>
          <p:sp>
            <p:nvSpPr>
              <p:cNvPr id="48" name="Elipse 47"/>
              <p:cNvSpPr/>
              <p:nvPr/>
            </p:nvSpPr>
            <p:spPr>
              <a:xfrm>
                <a:off x="4904896" y="3232736"/>
                <a:ext cx="587847" cy="587847"/>
              </a:xfrm>
              <a:prstGeom prst="ellipse">
                <a:avLst/>
              </a:pr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CuadroTexto 22"/>
              <p:cNvSpPr txBox="1"/>
              <p:nvPr/>
            </p:nvSpPr>
            <p:spPr>
              <a:xfrm>
                <a:off x="4912690" y="3357382"/>
                <a:ext cx="572259" cy="338554"/>
              </a:xfrm>
              <a:prstGeom prst="rect">
                <a:avLst/>
              </a:prstGeom>
              <a:noFill/>
            </p:spPr>
            <p:txBody>
              <a:bodyPr wrap="square" rtlCol="0">
                <a:spAutoFit/>
              </a:bodyPr>
              <a:lstStyle/>
              <a:p>
                <a:pPr algn="ctr"/>
                <a:r>
                  <a:rPr lang="es-ES" sz="1600" b="1" dirty="0" smtClean="0">
                    <a:solidFill>
                      <a:schemeClr val="bg1"/>
                    </a:solidFill>
                  </a:rPr>
                  <a:t>SU5</a:t>
                </a:r>
                <a:endParaRPr lang="es-ES" sz="1600" b="1" dirty="0">
                  <a:solidFill>
                    <a:schemeClr val="bg1"/>
                  </a:solidFill>
                </a:endParaRPr>
              </a:p>
            </p:txBody>
          </p:sp>
        </p:grpSp>
        <p:grpSp>
          <p:nvGrpSpPr>
            <p:cNvPr id="68" name="Grupo 67"/>
            <p:cNvGrpSpPr/>
            <p:nvPr/>
          </p:nvGrpSpPr>
          <p:grpSpPr>
            <a:xfrm>
              <a:off x="5592528" y="3232736"/>
              <a:ext cx="587847" cy="587847"/>
              <a:chOff x="5539286" y="3232736"/>
              <a:chExt cx="587847" cy="587847"/>
            </a:xfrm>
          </p:grpSpPr>
          <p:sp>
            <p:nvSpPr>
              <p:cNvPr id="51" name="Elipse 50"/>
              <p:cNvSpPr/>
              <p:nvPr/>
            </p:nvSpPr>
            <p:spPr>
              <a:xfrm>
                <a:off x="5539286" y="3232736"/>
                <a:ext cx="587847" cy="587847"/>
              </a:xfrm>
              <a:prstGeom prst="ellipse">
                <a:avLst/>
              </a:pr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CuadroTexto 23"/>
              <p:cNvSpPr txBox="1"/>
              <p:nvPr/>
            </p:nvSpPr>
            <p:spPr>
              <a:xfrm>
                <a:off x="5547080" y="3357382"/>
                <a:ext cx="572259" cy="338554"/>
              </a:xfrm>
              <a:prstGeom prst="rect">
                <a:avLst/>
              </a:prstGeom>
              <a:noFill/>
            </p:spPr>
            <p:txBody>
              <a:bodyPr wrap="square" rtlCol="0">
                <a:spAutoFit/>
              </a:bodyPr>
              <a:lstStyle/>
              <a:p>
                <a:pPr algn="ctr"/>
                <a:r>
                  <a:rPr lang="es-ES" sz="1600" b="1" dirty="0" smtClean="0">
                    <a:solidFill>
                      <a:schemeClr val="bg1"/>
                    </a:solidFill>
                  </a:rPr>
                  <a:t>SU7</a:t>
                </a:r>
                <a:endParaRPr lang="es-ES" sz="1600" b="1" dirty="0">
                  <a:solidFill>
                    <a:schemeClr val="bg1"/>
                  </a:solidFill>
                </a:endParaRPr>
              </a:p>
            </p:txBody>
          </p:sp>
        </p:grpSp>
        <p:grpSp>
          <p:nvGrpSpPr>
            <p:cNvPr id="69" name="Grupo 68"/>
            <p:cNvGrpSpPr/>
            <p:nvPr/>
          </p:nvGrpSpPr>
          <p:grpSpPr>
            <a:xfrm>
              <a:off x="6278082" y="3232736"/>
              <a:ext cx="587847" cy="587847"/>
              <a:chOff x="6259555" y="3232736"/>
              <a:chExt cx="587847" cy="587847"/>
            </a:xfrm>
          </p:grpSpPr>
          <p:sp>
            <p:nvSpPr>
              <p:cNvPr id="54" name="Elipse 53"/>
              <p:cNvSpPr/>
              <p:nvPr/>
            </p:nvSpPr>
            <p:spPr>
              <a:xfrm>
                <a:off x="6259555" y="3232736"/>
                <a:ext cx="587847" cy="587847"/>
              </a:xfrm>
              <a:prstGeom prst="ellipse">
                <a:avLst/>
              </a:pr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CuadroTexto 24"/>
              <p:cNvSpPr txBox="1"/>
              <p:nvPr/>
            </p:nvSpPr>
            <p:spPr>
              <a:xfrm>
                <a:off x="6267349" y="3357382"/>
                <a:ext cx="572259" cy="338554"/>
              </a:xfrm>
              <a:prstGeom prst="rect">
                <a:avLst/>
              </a:prstGeom>
              <a:noFill/>
            </p:spPr>
            <p:txBody>
              <a:bodyPr wrap="square" rtlCol="0">
                <a:spAutoFit/>
              </a:bodyPr>
              <a:lstStyle/>
              <a:p>
                <a:pPr algn="ctr"/>
                <a:r>
                  <a:rPr lang="es-ES" sz="1600" b="1" dirty="0" smtClean="0">
                    <a:solidFill>
                      <a:schemeClr val="bg1"/>
                    </a:solidFill>
                  </a:rPr>
                  <a:t>SU9</a:t>
                </a:r>
                <a:endParaRPr lang="es-ES" sz="1600" b="1" dirty="0">
                  <a:solidFill>
                    <a:schemeClr val="bg1"/>
                  </a:solidFill>
                </a:endParaRPr>
              </a:p>
            </p:txBody>
          </p:sp>
        </p:grpSp>
        <p:sp>
          <p:nvSpPr>
            <p:cNvPr id="26" name="Cerrar llave 25"/>
            <p:cNvSpPr/>
            <p:nvPr/>
          </p:nvSpPr>
          <p:spPr>
            <a:xfrm rot="5400000">
              <a:off x="4178907" y="2792071"/>
              <a:ext cx="420426" cy="48006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CuadroTexto 26"/>
            <p:cNvSpPr txBox="1"/>
            <p:nvPr/>
          </p:nvSpPr>
          <p:spPr>
            <a:xfrm>
              <a:off x="3548459" y="5400799"/>
              <a:ext cx="1871698" cy="338554"/>
            </a:xfrm>
            <a:prstGeom prst="rect">
              <a:avLst/>
            </a:prstGeom>
            <a:noFill/>
          </p:spPr>
          <p:txBody>
            <a:bodyPr wrap="square" rtlCol="0">
              <a:spAutoFit/>
            </a:bodyPr>
            <a:lstStyle/>
            <a:p>
              <a:r>
                <a:rPr lang="es-ES" sz="1600" dirty="0" err="1" smtClean="0"/>
                <a:t>Start</a:t>
              </a:r>
              <a:r>
                <a:rPr lang="es-ES" sz="1600" dirty="0" smtClean="0"/>
                <a:t>-up </a:t>
              </a:r>
              <a:r>
                <a:rPr lang="es-ES" sz="1600" dirty="0" err="1" smtClean="0"/>
                <a:t>sequence</a:t>
              </a:r>
              <a:endParaRPr lang="es-ES" sz="1600" dirty="0"/>
            </a:p>
          </p:txBody>
        </p:sp>
        <p:sp>
          <p:nvSpPr>
            <p:cNvPr id="29" name="Cerrar llave 28"/>
            <p:cNvSpPr/>
            <p:nvPr/>
          </p:nvSpPr>
          <p:spPr>
            <a:xfrm rot="16200000">
              <a:off x="4162943" y="-1762934"/>
              <a:ext cx="597137" cy="715518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 name="CuadroTexto 29"/>
            <p:cNvSpPr txBox="1"/>
            <p:nvPr/>
          </p:nvSpPr>
          <p:spPr>
            <a:xfrm>
              <a:off x="3806975" y="1142759"/>
              <a:ext cx="1384256" cy="369332"/>
            </a:xfrm>
            <a:prstGeom prst="rect">
              <a:avLst/>
            </a:prstGeom>
            <a:noFill/>
          </p:spPr>
          <p:txBody>
            <a:bodyPr wrap="square" rtlCol="0">
              <a:spAutoFit/>
            </a:bodyPr>
            <a:lstStyle/>
            <a:p>
              <a:r>
                <a:rPr lang="es-ES" b="1" dirty="0" err="1" smtClean="0"/>
                <a:t>Steady</a:t>
              </a:r>
              <a:r>
                <a:rPr lang="es-ES" b="1" dirty="0" smtClean="0"/>
                <a:t>-State</a:t>
              </a:r>
              <a:endParaRPr lang="es-ES" b="1" dirty="0"/>
            </a:p>
          </p:txBody>
        </p:sp>
        <p:sp>
          <p:nvSpPr>
            <p:cNvPr id="31" name="Cerrar llave 30"/>
            <p:cNvSpPr/>
            <p:nvPr/>
          </p:nvSpPr>
          <p:spPr>
            <a:xfrm rot="5400000">
              <a:off x="9193969" y="4698175"/>
              <a:ext cx="380121" cy="227837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2" name="CuadroTexto 31"/>
            <p:cNvSpPr txBox="1"/>
            <p:nvPr/>
          </p:nvSpPr>
          <p:spPr>
            <a:xfrm>
              <a:off x="8852034" y="6045416"/>
              <a:ext cx="1063991" cy="369332"/>
            </a:xfrm>
            <a:prstGeom prst="rect">
              <a:avLst/>
            </a:prstGeom>
            <a:noFill/>
          </p:spPr>
          <p:txBody>
            <a:bodyPr wrap="square" rtlCol="0">
              <a:spAutoFit/>
            </a:bodyPr>
            <a:lstStyle/>
            <a:p>
              <a:r>
                <a:rPr lang="es-ES" b="1" dirty="0" smtClean="0"/>
                <a:t>Transient</a:t>
              </a:r>
              <a:endParaRPr lang="es-ES" b="1" dirty="0"/>
            </a:p>
          </p:txBody>
        </p:sp>
      </p:grpSp>
      <p:sp>
        <p:nvSpPr>
          <p:cNvPr id="72" name="Título 1"/>
          <p:cNvSpPr>
            <a:spLocks noGrp="1"/>
          </p:cNvSpPr>
          <p:nvPr>
            <p:ph type="title"/>
          </p:nvPr>
        </p:nvSpPr>
        <p:spPr>
          <a:xfrm>
            <a:off x="983432" y="192515"/>
            <a:ext cx="10368930" cy="457200"/>
          </a:xfrm>
        </p:spPr>
        <p:txBody>
          <a:bodyPr/>
          <a:lstStyle/>
          <a:p>
            <a:r>
              <a:rPr lang="es-ES" dirty="0" smtClean="0"/>
              <a:t>Control </a:t>
            </a:r>
            <a:r>
              <a:rPr lang="es-ES" dirty="0" err="1" smtClean="0"/>
              <a:t>logic</a:t>
            </a:r>
            <a:r>
              <a:rPr lang="es-ES" dirty="0" smtClean="0"/>
              <a:t> of the MELCOR model for the </a:t>
            </a:r>
            <a:r>
              <a:rPr lang="es-ES" dirty="0"/>
              <a:t>l</a:t>
            </a:r>
            <a:r>
              <a:rPr lang="es-ES" dirty="0" smtClean="0"/>
              <a:t>ithium spill estimate</a:t>
            </a:r>
            <a:endParaRPr lang="es-ES" dirty="0"/>
          </a:p>
        </p:txBody>
      </p:sp>
    </p:spTree>
    <p:extLst>
      <p:ext uri="{BB962C8B-B14F-4D97-AF65-F5344CB8AC3E}">
        <p14:creationId xmlns:p14="http://schemas.microsoft.com/office/powerpoint/2010/main" val="1005845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dirty="0">
              <a:solidFill>
                <a:prstClr val="white"/>
              </a:solidFill>
            </a:endParaRPr>
          </a:p>
        </p:txBody>
      </p:sp>
      <p:sp>
        <p:nvSpPr>
          <p:cNvPr id="72" name="Título 1"/>
          <p:cNvSpPr>
            <a:spLocks noGrp="1"/>
          </p:cNvSpPr>
          <p:nvPr>
            <p:ph type="title"/>
          </p:nvPr>
        </p:nvSpPr>
        <p:spPr>
          <a:xfrm>
            <a:off x="983432" y="192515"/>
            <a:ext cx="10368930" cy="457200"/>
          </a:xfrm>
        </p:spPr>
        <p:txBody>
          <a:bodyPr/>
          <a:lstStyle/>
          <a:p>
            <a:r>
              <a:rPr lang="es-ES" dirty="0" smtClean="0"/>
              <a:t>More </a:t>
            </a:r>
            <a:r>
              <a:rPr lang="es-ES" dirty="0" err="1" smtClean="0"/>
              <a:t>results</a:t>
            </a:r>
            <a:r>
              <a:rPr lang="es-ES" dirty="0" smtClean="0"/>
              <a:t> of LLC MELCOR model…</a:t>
            </a:r>
            <a:endParaRPr lang="es-ES" dirty="0"/>
          </a:p>
        </p:txBody>
      </p:sp>
      <p:pic>
        <p:nvPicPr>
          <p:cNvPr id="74" name="Imagen 73"/>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7357" r="14512"/>
          <a:stretch/>
        </p:blipFill>
        <p:spPr bwMode="auto">
          <a:xfrm>
            <a:off x="549579" y="623837"/>
            <a:ext cx="5213265" cy="4303176"/>
          </a:xfrm>
          <a:prstGeom prst="rect">
            <a:avLst/>
          </a:prstGeom>
          <a:ln>
            <a:noFill/>
          </a:ln>
          <a:extLst>
            <a:ext uri="{53640926-AAD7-44D8-BBD7-CCE9431645EC}">
              <a14:shadowObscured xmlns:a14="http://schemas.microsoft.com/office/drawing/2010/main"/>
            </a:ext>
          </a:extLst>
        </p:spPr>
      </p:pic>
      <p:sp>
        <p:nvSpPr>
          <p:cNvPr id="75" name="Rectángulo 74"/>
          <p:cNvSpPr/>
          <p:nvPr/>
        </p:nvSpPr>
        <p:spPr>
          <a:xfrm>
            <a:off x="1808487" y="4972086"/>
            <a:ext cx="2695448" cy="253916"/>
          </a:xfrm>
          <a:prstGeom prst="rect">
            <a:avLst/>
          </a:prstGeom>
        </p:spPr>
        <p:txBody>
          <a:bodyPr wrap="square">
            <a:spAutoFit/>
          </a:bodyPr>
          <a:lstStyle/>
          <a:p>
            <a:pPr algn="ctr">
              <a:spcAft>
                <a:spcPts val="1000"/>
              </a:spcAft>
            </a:pPr>
            <a:r>
              <a:rPr lang="en-GB" sz="1050" b="1" u="sng" dirty="0" smtClean="0">
                <a:ea typeface="Calibri" panose="020F0502020204030204" pitchFamily="34" charset="0"/>
                <a:cs typeface="Times New Roman" panose="02020603050405020304" pitchFamily="18" charset="0"/>
              </a:rPr>
              <a:t>Figure</a:t>
            </a:r>
            <a:r>
              <a:rPr lang="en-GB" sz="1050" b="1" dirty="0" smtClean="0">
                <a:ea typeface="Calibri" panose="020F0502020204030204" pitchFamily="34" charset="0"/>
                <a:cs typeface="Times New Roman" panose="02020603050405020304" pitchFamily="18" charset="0"/>
              </a:rPr>
              <a:t>: Air flow velocity though the FLs</a:t>
            </a:r>
            <a:endParaRPr lang="es-ES" sz="1050" b="1" dirty="0">
              <a:ea typeface="Calibri" panose="020F0502020204030204" pitchFamily="34" charset="0"/>
              <a:cs typeface="Times New Roman" panose="02020603050405020304" pitchFamily="18" charset="0"/>
            </a:endParaRPr>
          </a:p>
        </p:txBody>
      </p:sp>
      <p:sp>
        <p:nvSpPr>
          <p:cNvPr id="76" name="CuadroTexto 75"/>
          <p:cNvSpPr txBox="1"/>
          <p:nvPr/>
        </p:nvSpPr>
        <p:spPr>
          <a:xfrm>
            <a:off x="582320" y="5443320"/>
            <a:ext cx="5147783" cy="923330"/>
          </a:xfrm>
          <a:prstGeom prst="rect">
            <a:avLst/>
          </a:prstGeom>
          <a:solidFill>
            <a:schemeClr val="bg1"/>
          </a:solidFill>
          <a:ln>
            <a:noFill/>
          </a:ln>
        </p:spPr>
        <p:txBody>
          <a:bodyPr wrap="square" rtlCol="0">
            <a:spAutoFit/>
          </a:bodyPr>
          <a:lstStyle/>
          <a:p>
            <a:pPr marL="342900" indent="-342900" algn="just">
              <a:lnSpc>
                <a:spcPts val="2200"/>
              </a:lnSpc>
              <a:buFont typeface="Wingdings" panose="05000000000000000000" pitchFamily="2" charset="2"/>
              <a:buChar char="Ø"/>
            </a:pPr>
            <a:r>
              <a:rPr lang="es-ES" dirty="0" smtClean="0"/>
              <a:t>The </a:t>
            </a:r>
            <a:r>
              <a:rPr lang="es-ES" dirty="0" err="1" smtClean="0"/>
              <a:t>highest</a:t>
            </a:r>
            <a:r>
              <a:rPr lang="es-ES" dirty="0" smtClean="0"/>
              <a:t> </a:t>
            </a:r>
            <a:r>
              <a:rPr lang="es-ES" dirty="0" err="1" smtClean="0"/>
              <a:t>velocities</a:t>
            </a:r>
            <a:r>
              <a:rPr lang="es-ES" dirty="0" smtClean="0"/>
              <a:t> is </a:t>
            </a:r>
            <a:r>
              <a:rPr lang="es-ES" dirty="0" err="1" smtClean="0"/>
              <a:t>reached</a:t>
            </a:r>
            <a:r>
              <a:rPr lang="es-ES" dirty="0" smtClean="0"/>
              <a:t> in the horizontal </a:t>
            </a:r>
            <a:r>
              <a:rPr lang="es-ES" dirty="0" err="1" smtClean="0"/>
              <a:t>FLs</a:t>
            </a:r>
            <a:r>
              <a:rPr lang="es-ES" dirty="0" smtClean="0"/>
              <a:t> that </a:t>
            </a:r>
            <a:r>
              <a:rPr lang="es-ES" dirty="0" err="1" smtClean="0"/>
              <a:t>connect</a:t>
            </a:r>
            <a:r>
              <a:rPr lang="es-ES" dirty="0" smtClean="0"/>
              <a:t> the Inner Ring with the Outer Ring </a:t>
            </a:r>
            <a:r>
              <a:rPr lang="es-ES" b="1" dirty="0" smtClean="0">
                <a:sym typeface="Wingdings" panose="05000000000000000000" pitchFamily="2" charset="2"/>
              </a:rPr>
              <a:t> </a:t>
            </a:r>
            <a:r>
              <a:rPr lang="es-ES" b="1" dirty="0" err="1" smtClean="0">
                <a:sym typeface="Wingdings" panose="05000000000000000000" pitchFamily="2" charset="2"/>
              </a:rPr>
              <a:t>convection</a:t>
            </a:r>
            <a:r>
              <a:rPr lang="es-ES" b="1" dirty="0" smtClean="0">
                <a:sym typeface="Wingdings" panose="05000000000000000000" pitchFamily="2" charset="2"/>
              </a:rPr>
              <a:t> </a:t>
            </a:r>
            <a:r>
              <a:rPr lang="es-ES" b="1" dirty="0" err="1" smtClean="0">
                <a:sym typeface="Wingdings" panose="05000000000000000000" pitchFamily="2" charset="2"/>
              </a:rPr>
              <a:t>pattern</a:t>
            </a:r>
            <a:r>
              <a:rPr lang="es-ES" b="1" dirty="0" smtClean="0">
                <a:sym typeface="Wingdings" panose="05000000000000000000" pitchFamily="2" charset="2"/>
              </a:rPr>
              <a:t>.</a:t>
            </a:r>
            <a:endParaRPr lang="es-ES" dirty="0" smtClean="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229" y="640432"/>
            <a:ext cx="5484202" cy="4237793"/>
          </a:xfrm>
          <a:prstGeom prst="rect">
            <a:avLst/>
          </a:prstGeom>
        </p:spPr>
      </p:pic>
      <p:sp>
        <p:nvSpPr>
          <p:cNvPr id="77" name="Rectángulo 76"/>
          <p:cNvSpPr/>
          <p:nvPr/>
        </p:nvSpPr>
        <p:spPr>
          <a:xfrm>
            <a:off x="7676606" y="4972086"/>
            <a:ext cx="2695448" cy="253916"/>
          </a:xfrm>
          <a:prstGeom prst="rect">
            <a:avLst/>
          </a:prstGeom>
        </p:spPr>
        <p:txBody>
          <a:bodyPr wrap="square">
            <a:spAutoFit/>
          </a:bodyPr>
          <a:lstStyle/>
          <a:p>
            <a:pPr algn="ctr">
              <a:spcAft>
                <a:spcPts val="1000"/>
              </a:spcAft>
            </a:pPr>
            <a:r>
              <a:rPr lang="en-GB" sz="1050" b="1" u="sng" dirty="0" smtClean="0">
                <a:ea typeface="Calibri" panose="020F0502020204030204" pitchFamily="34" charset="0"/>
                <a:cs typeface="Times New Roman" panose="02020603050405020304" pitchFamily="18" charset="0"/>
              </a:rPr>
              <a:t>Figure</a:t>
            </a:r>
            <a:r>
              <a:rPr lang="en-GB" sz="1050" b="1" dirty="0" smtClean="0">
                <a:ea typeface="Calibri" panose="020F0502020204030204" pitchFamily="34" charset="0"/>
                <a:cs typeface="Times New Roman" panose="02020603050405020304" pitchFamily="18" charset="0"/>
              </a:rPr>
              <a:t>: Pressure transient</a:t>
            </a:r>
            <a:endParaRPr lang="es-ES" sz="1050" b="1" dirty="0">
              <a:ea typeface="Calibri" panose="020F0502020204030204" pitchFamily="34" charset="0"/>
              <a:cs typeface="Times New Roman" panose="02020603050405020304" pitchFamily="18" charset="0"/>
            </a:endParaRPr>
          </a:p>
        </p:txBody>
      </p:sp>
      <p:sp>
        <p:nvSpPr>
          <p:cNvPr id="78" name="CuadroTexto 77"/>
          <p:cNvSpPr txBox="1"/>
          <p:nvPr/>
        </p:nvSpPr>
        <p:spPr>
          <a:xfrm>
            <a:off x="6174398" y="5443320"/>
            <a:ext cx="5699864" cy="938719"/>
          </a:xfrm>
          <a:prstGeom prst="rect">
            <a:avLst/>
          </a:prstGeom>
          <a:noFill/>
          <a:ln>
            <a:noFill/>
          </a:ln>
        </p:spPr>
        <p:txBody>
          <a:bodyPr wrap="square" rtlCol="0">
            <a:spAutoFit/>
          </a:bodyPr>
          <a:lstStyle/>
          <a:p>
            <a:pPr marL="342900" indent="-342900" algn="just">
              <a:lnSpc>
                <a:spcPts val="2200"/>
              </a:lnSpc>
              <a:buFont typeface="Wingdings" panose="05000000000000000000" pitchFamily="2" charset="2"/>
              <a:buChar char="Ø"/>
            </a:pPr>
            <a:r>
              <a:rPr lang="en-US" dirty="0"/>
              <a:t>P</a:t>
            </a:r>
            <a:r>
              <a:rPr lang="en-US" dirty="0" smtClean="0"/>
              <a:t>ressure </a:t>
            </a:r>
            <a:r>
              <a:rPr lang="en-US" dirty="0"/>
              <a:t>reached by the CVs is very similar due to the fast propagation of the pressure </a:t>
            </a:r>
            <a:r>
              <a:rPr lang="en-US" dirty="0" smtClean="0"/>
              <a:t>wave </a:t>
            </a:r>
            <a:r>
              <a:rPr lang="en-US" dirty="0" smtClean="0">
                <a:sym typeface="Wingdings" panose="05000000000000000000" pitchFamily="2" charset="2"/>
              </a:rPr>
              <a:t></a:t>
            </a:r>
            <a:r>
              <a:rPr lang="en-US" dirty="0" smtClean="0"/>
              <a:t> </a:t>
            </a:r>
            <a:r>
              <a:rPr lang="en-US" b="1" dirty="0"/>
              <a:t>maximum peak of ≈ </a:t>
            </a:r>
            <a:r>
              <a:rPr lang="en-US" b="1" dirty="0" smtClean="0"/>
              <a:t>1.2E5 Pa</a:t>
            </a:r>
            <a:r>
              <a:rPr lang="en-US" dirty="0" smtClean="0"/>
              <a:t> </a:t>
            </a:r>
            <a:r>
              <a:rPr lang="en-US" dirty="0"/>
              <a:t>(≈ </a:t>
            </a:r>
            <a:r>
              <a:rPr lang="en-US" dirty="0" smtClean="0"/>
              <a:t>300 s </a:t>
            </a:r>
            <a:r>
              <a:rPr lang="en-US" dirty="0"/>
              <a:t>after the end of the spill). </a:t>
            </a:r>
            <a:endParaRPr lang="es-ES" dirty="0" smtClean="0"/>
          </a:p>
        </p:txBody>
      </p:sp>
      <p:cxnSp>
        <p:nvCxnSpPr>
          <p:cNvPr id="79" name="Conector recto de flecha 78"/>
          <p:cNvCxnSpPr/>
          <p:nvPr/>
        </p:nvCxnSpPr>
        <p:spPr>
          <a:xfrm flipV="1">
            <a:off x="9570720" y="1640842"/>
            <a:ext cx="441960" cy="444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CuadroTexto 79"/>
          <p:cNvSpPr txBox="1"/>
          <p:nvPr/>
        </p:nvSpPr>
        <p:spPr>
          <a:xfrm>
            <a:off x="8797282" y="2085140"/>
            <a:ext cx="978002" cy="400110"/>
          </a:xfrm>
          <a:prstGeom prst="rect">
            <a:avLst/>
          </a:prstGeom>
          <a:noFill/>
        </p:spPr>
        <p:txBody>
          <a:bodyPr wrap="square" rtlCol="0">
            <a:spAutoFit/>
          </a:bodyPr>
          <a:lstStyle/>
          <a:p>
            <a:pPr algn="ctr"/>
            <a:r>
              <a:rPr lang="es-ES" sz="1000" b="1" dirty="0" smtClean="0"/>
              <a:t>Spill </a:t>
            </a:r>
            <a:r>
              <a:rPr lang="es-ES" sz="1000" b="1" dirty="0" err="1" smtClean="0"/>
              <a:t>finish</a:t>
            </a:r>
            <a:r>
              <a:rPr lang="es-ES" sz="1000" b="1" dirty="0" smtClean="0"/>
              <a:t> </a:t>
            </a:r>
          </a:p>
          <a:p>
            <a:pPr algn="ctr"/>
            <a:r>
              <a:rPr lang="es-ES" sz="1000" b="1" dirty="0" smtClean="0"/>
              <a:t>t = </a:t>
            </a:r>
            <a:r>
              <a:rPr lang="es-ES" sz="1000" b="1" dirty="0" smtClean="0"/>
              <a:t>3450 s</a:t>
            </a:r>
            <a:endParaRPr lang="es-ES" sz="1000" b="1" dirty="0"/>
          </a:p>
        </p:txBody>
      </p:sp>
      <p:cxnSp>
        <p:nvCxnSpPr>
          <p:cNvPr id="81" name="Conector recto de flecha 80"/>
          <p:cNvCxnSpPr/>
          <p:nvPr/>
        </p:nvCxnSpPr>
        <p:spPr>
          <a:xfrm flipH="1">
            <a:off x="7843521" y="3957320"/>
            <a:ext cx="370478" cy="2489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CuadroTexto 81"/>
          <p:cNvSpPr txBox="1"/>
          <p:nvPr/>
        </p:nvSpPr>
        <p:spPr>
          <a:xfrm>
            <a:off x="8036168" y="3775164"/>
            <a:ext cx="978002" cy="246221"/>
          </a:xfrm>
          <a:prstGeom prst="rect">
            <a:avLst/>
          </a:prstGeom>
          <a:noFill/>
        </p:spPr>
        <p:txBody>
          <a:bodyPr wrap="square" rtlCol="0">
            <a:spAutoFit/>
          </a:bodyPr>
          <a:lstStyle/>
          <a:p>
            <a:pPr algn="ctr"/>
            <a:r>
              <a:rPr lang="es-ES" sz="1000" b="1" dirty="0" smtClean="0"/>
              <a:t>Spill </a:t>
            </a:r>
            <a:r>
              <a:rPr lang="es-ES" sz="1000" b="1" dirty="0" err="1" smtClean="0"/>
              <a:t>starts</a:t>
            </a:r>
            <a:endParaRPr lang="es-ES" sz="1000" b="1" dirty="0"/>
          </a:p>
        </p:txBody>
      </p:sp>
    </p:spTree>
    <p:extLst>
      <p:ext uri="{BB962C8B-B14F-4D97-AF65-F5344CB8AC3E}">
        <p14:creationId xmlns:p14="http://schemas.microsoft.com/office/powerpoint/2010/main" val="804533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GB" smtClean="0">
                <a:solidFill>
                  <a:prstClr val="white"/>
                </a:solidFill>
              </a:rPr>
              <a:t>M. Pérez, G. D´Ovidio, F. Martín-Fuertes | 15</a:t>
            </a:r>
            <a:r>
              <a:rPr lang="en-GB" baseline="30000" smtClean="0">
                <a:solidFill>
                  <a:prstClr val="white"/>
                </a:solidFill>
              </a:rPr>
              <a:t>th</a:t>
            </a:r>
            <a:r>
              <a:rPr lang="en-GB" smtClean="0">
                <a:solidFill>
                  <a:prstClr val="white"/>
                </a:solidFill>
              </a:rPr>
              <a:t> EMUG | 15</a:t>
            </a:r>
            <a:r>
              <a:rPr lang="en-GB" baseline="30000" smtClean="0">
                <a:solidFill>
                  <a:prstClr val="white"/>
                </a:solidFill>
              </a:rPr>
              <a:t>th</a:t>
            </a:r>
            <a:r>
              <a:rPr lang="en-GB" smtClean="0">
                <a:solidFill>
                  <a:prstClr val="white"/>
                </a:solidFill>
              </a:rPr>
              <a:t>-18</a:t>
            </a:r>
            <a:r>
              <a:rPr lang="en-GB" baseline="30000" smtClean="0">
                <a:solidFill>
                  <a:prstClr val="white"/>
                </a:solidFill>
              </a:rPr>
              <a:t>th</a:t>
            </a:r>
            <a:r>
              <a:rPr lang="en-GB"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dirty="0">
              <a:solidFill>
                <a:prstClr val="white"/>
              </a:solidFill>
            </a:endParaRPr>
          </a:p>
        </p:txBody>
      </p:sp>
      <p:pic>
        <p:nvPicPr>
          <p:cNvPr id="6" name="Imagen 5"/>
          <p:cNvPicPr>
            <a:picLocks noChangeAspect="1"/>
          </p:cNvPicPr>
          <p:nvPr/>
        </p:nvPicPr>
        <p:blipFill>
          <a:blip r:embed="rId2"/>
          <a:stretch>
            <a:fillRect/>
          </a:stretch>
        </p:blipFill>
        <p:spPr>
          <a:xfrm>
            <a:off x="1945392" y="2817383"/>
            <a:ext cx="4688319" cy="3680616"/>
          </a:xfrm>
          <a:prstGeom prst="rect">
            <a:avLst/>
          </a:prstGeom>
        </p:spPr>
      </p:pic>
      <p:pic>
        <p:nvPicPr>
          <p:cNvPr id="8" name="Imagen 7"/>
          <p:cNvPicPr>
            <a:picLocks noChangeAspect="1"/>
          </p:cNvPicPr>
          <p:nvPr/>
        </p:nvPicPr>
        <p:blipFill>
          <a:blip r:embed="rId3"/>
          <a:stretch>
            <a:fillRect/>
          </a:stretch>
        </p:blipFill>
        <p:spPr>
          <a:xfrm>
            <a:off x="7643434" y="16229"/>
            <a:ext cx="4330814" cy="3092097"/>
          </a:xfrm>
          <a:prstGeom prst="rect">
            <a:avLst/>
          </a:prstGeom>
        </p:spPr>
      </p:pic>
      <p:sp>
        <p:nvSpPr>
          <p:cNvPr id="13" name="CuadroTexto 12"/>
          <p:cNvSpPr txBox="1"/>
          <p:nvPr/>
        </p:nvSpPr>
        <p:spPr>
          <a:xfrm>
            <a:off x="209855" y="962828"/>
            <a:ext cx="7303753" cy="1785104"/>
          </a:xfrm>
          <a:prstGeom prst="rect">
            <a:avLst/>
          </a:prstGeom>
          <a:noFill/>
        </p:spPr>
        <p:txBody>
          <a:bodyPr wrap="square" rtlCol="0">
            <a:spAutoFit/>
          </a:bodyPr>
          <a:lstStyle/>
          <a:p>
            <a:pPr marL="228600" indent="-228600" algn="just">
              <a:lnSpc>
                <a:spcPts val="2200"/>
              </a:lnSpc>
              <a:buFont typeface="Wingdings" panose="05000000000000000000" pitchFamily="2" charset="2"/>
              <a:buChar char="Ø"/>
            </a:pPr>
            <a:r>
              <a:rPr lang="es-ES" sz="1600" dirty="0" err="1" smtClean="0"/>
              <a:t>Attempted</a:t>
            </a:r>
            <a:r>
              <a:rPr lang="es-ES" sz="1600" dirty="0" smtClean="0"/>
              <a:t> </a:t>
            </a:r>
            <a:r>
              <a:rPr lang="es-ES" sz="1600" dirty="0" err="1" smtClean="0"/>
              <a:t>solution</a:t>
            </a:r>
            <a:r>
              <a:rPr lang="es-ES" sz="1600" dirty="0" smtClean="0"/>
              <a:t>: divide the </a:t>
            </a:r>
            <a:r>
              <a:rPr lang="es-ES" sz="1600" b="1" dirty="0" err="1" smtClean="0"/>
              <a:t>problem</a:t>
            </a:r>
            <a:r>
              <a:rPr lang="es-ES" sz="1600" b="1" dirty="0" smtClean="0"/>
              <a:t> </a:t>
            </a:r>
            <a:r>
              <a:rPr lang="es-ES" sz="1600" b="1" dirty="0" err="1" smtClean="0"/>
              <a:t>into</a:t>
            </a:r>
            <a:r>
              <a:rPr lang="es-ES" sz="1600" b="1" dirty="0" smtClean="0"/>
              <a:t> 2 </a:t>
            </a:r>
            <a:r>
              <a:rPr lang="es-ES" sz="1600" b="1" dirty="0" err="1" smtClean="0"/>
              <a:t>phases</a:t>
            </a:r>
            <a:r>
              <a:rPr lang="es-ES" sz="1600" dirty="0" smtClean="0"/>
              <a:t>:</a:t>
            </a:r>
            <a:endParaRPr lang="es-ES" sz="1600" dirty="0"/>
          </a:p>
          <a:p>
            <a:pPr marL="685800" lvl="1" indent="-228600" algn="just">
              <a:lnSpc>
                <a:spcPts val="2200"/>
              </a:lnSpc>
              <a:buFont typeface="Arial" panose="020B0604020202020204" pitchFamily="34" charset="0"/>
              <a:buChar char="•"/>
            </a:pPr>
            <a:r>
              <a:rPr lang="es-ES" sz="1600" dirty="0" smtClean="0"/>
              <a:t>First phase (short): break in the QT and lithium spill.</a:t>
            </a:r>
          </a:p>
          <a:p>
            <a:pPr marL="685800" lvl="1" indent="-228600" algn="just">
              <a:lnSpc>
                <a:spcPts val="2200"/>
              </a:lnSpc>
              <a:buFont typeface="Arial" panose="020B0604020202020204" pitchFamily="34" charset="0"/>
              <a:buChar char="•"/>
            </a:pPr>
            <a:r>
              <a:rPr lang="es-ES" sz="1600" dirty="0" smtClean="0">
                <a:sym typeface="Wingdings" panose="05000000000000000000" pitchFamily="2" charset="2"/>
              </a:rPr>
              <a:t>Second phase (</a:t>
            </a:r>
            <a:r>
              <a:rPr lang="es-ES" sz="1600" dirty="0" err="1" smtClean="0">
                <a:sym typeface="Wingdings" panose="05000000000000000000" pitchFamily="2" charset="2"/>
              </a:rPr>
              <a:t>long</a:t>
            </a:r>
            <a:r>
              <a:rPr lang="es-ES" sz="1600" dirty="0" smtClean="0">
                <a:sym typeface="Wingdings" panose="05000000000000000000" pitchFamily="2" charset="2"/>
              </a:rPr>
              <a:t>): </a:t>
            </a:r>
            <a:r>
              <a:rPr lang="es-ES" sz="1600" dirty="0" err="1" smtClean="0">
                <a:sym typeface="Wingdings" panose="05000000000000000000" pitchFamily="2" charset="2"/>
              </a:rPr>
              <a:t>start</a:t>
            </a:r>
            <a:r>
              <a:rPr lang="es-ES" sz="1600" dirty="0">
                <a:sym typeface="Wingdings" panose="05000000000000000000" pitchFamily="2" charset="2"/>
              </a:rPr>
              <a:t> </a:t>
            </a:r>
            <a:r>
              <a:rPr lang="es-ES" sz="1600" dirty="0" smtClean="0">
                <a:sym typeface="Wingdings" panose="05000000000000000000" pitchFamily="2" charset="2"/>
              </a:rPr>
              <a:t>after </a:t>
            </a:r>
            <a:r>
              <a:rPr lang="es-ES" sz="1600" dirty="0" err="1" smtClean="0">
                <a:sym typeface="Wingdings" panose="05000000000000000000" pitchFamily="2" charset="2"/>
              </a:rPr>
              <a:t>finishing</a:t>
            </a:r>
            <a:r>
              <a:rPr lang="es-ES" sz="1600" dirty="0" smtClean="0">
                <a:sym typeface="Wingdings" panose="05000000000000000000" pitchFamily="2" charset="2"/>
              </a:rPr>
              <a:t> the lithium spill and the </a:t>
            </a:r>
            <a:r>
              <a:rPr lang="es-ES" sz="1600" dirty="0" err="1" smtClean="0">
                <a:sym typeface="Wingdings" panose="05000000000000000000" pitchFamily="2" charset="2"/>
              </a:rPr>
              <a:t>mass</a:t>
            </a:r>
            <a:r>
              <a:rPr lang="es-ES" sz="1600" dirty="0" smtClean="0">
                <a:sym typeface="Wingdings" panose="05000000000000000000" pitchFamily="2" charset="2"/>
              </a:rPr>
              <a:t> </a:t>
            </a:r>
            <a:r>
              <a:rPr lang="es-ES" sz="1600" dirty="0" err="1" smtClean="0">
                <a:sym typeface="Wingdings" panose="05000000000000000000" pitchFamily="2" charset="2"/>
              </a:rPr>
              <a:t>remains</a:t>
            </a:r>
            <a:r>
              <a:rPr lang="es-ES" sz="1600" dirty="0" smtClean="0">
                <a:sym typeface="Wingdings" panose="05000000000000000000" pitchFamily="2" charset="2"/>
              </a:rPr>
              <a:t> </a:t>
            </a:r>
            <a:r>
              <a:rPr lang="es-ES" sz="1600" dirty="0" err="1" smtClean="0">
                <a:sym typeface="Wingdings" panose="05000000000000000000" pitchFamily="2" charset="2"/>
              </a:rPr>
              <a:t>static</a:t>
            </a:r>
            <a:r>
              <a:rPr lang="es-ES" sz="1600" dirty="0">
                <a:sym typeface="Wingdings" panose="05000000000000000000" pitchFamily="2" charset="2"/>
              </a:rPr>
              <a:t> </a:t>
            </a:r>
            <a:r>
              <a:rPr lang="es-ES" sz="1600" dirty="0" smtClean="0">
                <a:sym typeface="Wingdings" panose="05000000000000000000" pitchFamily="2" charset="2"/>
              </a:rPr>
              <a:t> </a:t>
            </a:r>
            <a:r>
              <a:rPr lang="es-ES" sz="1600" b="1" dirty="0" smtClean="0">
                <a:sym typeface="Wingdings" panose="05000000000000000000" pitchFamily="2" charset="2"/>
              </a:rPr>
              <a:t>Lithium </a:t>
            </a:r>
            <a:r>
              <a:rPr lang="es-ES" sz="1600" b="1" dirty="0" err="1" smtClean="0">
                <a:sym typeface="Wingdings" panose="05000000000000000000" pitchFamily="2" charset="2"/>
              </a:rPr>
              <a:t>modelled</a:t>
            </a:r>
            <a:r>
              <a:rPr lang="es-ES" sz="1600" b="1" dirty="0" smtClean="0">
                <a:sym typeface="Wingdings" panose="05000000000000000000" pitchFamily="2" charset="2"/>
              </a:rPr>
              <a:t> as a HS </a:t>
            </a:r>
            <a:r>
              <a:rPr lang="es-ES" sz="1600" b="1" dirty="0" err="1" smtClean="0">
                <a:sym typeface="Wingdings" panose="05000000000000000000" pitchFamily="2" charset="2"/>
              </a:rPr>
              <a:t>layer</a:t>
            </a:r>
            <a:endParaRPr lang="es-ES" sz="1600" b="1" dirty="0" smtClean="0">
              <a:sym typeface="Wingdings" panose="05000000000000000000" pitchFamily="2" charset="2"/>
            </a:endParaRPr>
          </a:p>
          <a:p>
            <a:pPr marL="685800" lvl="1" indent="-228600" algn="just">
              <a:lnSpc>
                <a:spcPts val="2200"/>
              </a:lnSpc>
              <a:buFont typeface="Wingdings" panose="05000000000000000000" pitchFamily="2" charset="2"/>
              <a:buChar char="Ø"/>
            </a:pPr>
            <a:endParaRPr lang="es-ES" sz="1600" dirty="0">
              <a:sym typeface="Wingdings" panose="05000000000000000000" pitchFamily="2" charset="2"/>
            </a:endParaRPr>
          </a:p>
          <a:p>
            <a:pPr marL="228600" indent="-228600" algn="just">
              <a:lnSpc>
                <a:spcPts val="2200"/>
              </a:lnSpc>
              <a:buFont typeface="Wingdings" panose="05000000000000000000" pitchFamily="2" charset="2"/>
              <a:buChar char="Ø"/>
            </a:pPr>
            <a:r>
              <a:rPr lang="es-ES" sz="1600" dirty="0"/>
              <a:t>Results obtained: </a:t>
            </a:r>
            <a:r>
              <a:rPr lang="es-ES" sz="1600" b="1" dirty="0" smtClean="0"/>
              <a:t>Li </a:t>
            </a:r>
            <a:r>
              <a:rPr lang="es-ES" sz="1600" b="1" dirty="0" err="1" smtClean="0"/>
              <a:t>solidification</a:t>
            </a:r>
            <a:r>
              <a:rPr lang="es-ES" sz="1600" b="1" dirty="0" smtClean="0"/>
              <a:t> </a:t>
            </a:r>
            <a:r>
              <a:rPr lang="es-ES" sz="1600" b="1" dirty="0"/>
              <a:t>time of </a:t>
            </a:r>
            <a:r>
              <a:rPr lang="es-ES" sz="1600" b="1" dirty="0" smtClean="0"/>
              <a:t>≈ 13 </a:t>
            </a:r>
            <a:r>
              <a:rPr lang="es-ES" sz="1600" b="1" dirty="0" err="1" smtClean="0"/>
              <a:t>hours</a:t>
            </a:r>
            <a:r>
              <a:rPr lang="es-ES" sz="1600" b="1" dirty="0" smtClean="0"/>
              <a:t>.</a:t>
            </a:r>
            <a:endParaRPr lang="es-ES" sz="1600" dirty="0"/>
          </a:p>
        </p:txBody>
      </p:sp>
      <p:sp>
        <p:nvSpPr>
          <p:cNvPr id="14" name="Rectángulo 13"/>
          <p:cNvSpPr/>
          <p:nvPr/>
        </p:nvSpPr>
        <p:spPr>
          <a:xfrm>
            <a:off x="100208" y="5848672"/>
            <a:ext cx="1845184" cy="553998"/>
          </a:xfrm>
          <a:prstGeom prst="rect">
            <a:avLst/>
          </a:prstGeom>
        </p:spPr>
        <p:txBody>
          <a:bodyPr wrap="square">
            <a:spAutoFit/>
          </a:bodyPr>
          <a:lstStyle/>
          <a:p>
            <a:pPr algn="ctr">
              <a:spcAft>
                <a:spcPts val="1000"/>
              </a:spcAft>
            </a:pPr>
            <a:r>
              <a:rPr lang="en-GB" sz="1000" b="1" dirty="0" smtClean="0">
                <a:ea typeface="Calibri" panose="020F0502020204030204" pitchFamily="34" charset="0"/>
                <a:cs typeface="Times New Roman" panose="02020603050405020304" pitchFamily="18" charset="0"/>
              </a:rPr>
              <a:t>HS nodes temperature transient for 2nd phase (heat transfer by conduction)</a:t>
            </a:r>
            <a:endParaRPr lang="es-ES" sz="1000" b="1" dirty="0">
              <a:ea typeface="Calibri" panose="020F0502020204030204" pitchFamily="34" charset="0"/>
              <a:cs typeface="Times New Roman" panose="02020603050405020304" pitchFamily="18" charset="0"/>
            </a:endParaRPr>
          </a:p>
        </p:txBody>
      </p:sp>
      <p:sp>
        <p:nvSpPr>
          <p:cNvPr id="9" name="Rectángulo 8"/>
          <p:cNvSpPr/>
          <p:nvPr/>
        </p:nvSpPr>
        <p:spPr>
          <a:xfrm>
            <a:off x="10525629" y="65965"/>
            <a:ext cx="1666371" cy="553998"/>
          </a:xfrm>
          <a:prstGeom prst="rect">
            <a:avLst/>
          </a:prstGeom>
        </p:spPr>
        <p:txBody>
          <a:bodyPr wrap="square">
            <a:spAutoFit/>
          </a:bodyPr>
          <a:lstStyle/>
          <a:p>
            <a:pPr algn="ctr">
              <a:spcAft>
                <a:spcPts val="1000"/>
              </a:spcAft>
            </a:pPr>
            <a:r>
              <a:rPr lang="en-GB" sz="1000" b="1" dirty="0" smtClean="0">
                <a:ea typeface="Calibri" panose="020F0502020204030204" pitchFamily="34" charset="0"/>
                <a:cs typeface="Times New Roman" panose="02020603050405020304" pitchFamily="18" charset="0"/>
              </a:rPr>
              <a:t>MELCOR model for lithium spill (natural convection phase).</a:t>
            </a:r>
            <a:endParaRPr lang="es-ES" sz="1000" b="1" dirty="0">
              <a:ea typeface="Calibri" panose="020F0502020204030204" pitchFamily="34" charset="0"/>
              <a:cs typeface="Times New Roman" panose="02020603050405020304" pitchFamily="18" charset="0"/>
            </a:endParaRPr>
          </a:p>
        </p:txBody>
      </p:sp>
      <p:pic>
        <p:nvPicPr>
          <p:cNvPr id="15" name="Imagen 14"/>
          <p:cNvPicPr>
            <a:picLocks noChangeAspect="1"/>
          </p:cNvPicPr>
          <p:nvPr/>
        </p:nvPicPr>
        <p:blipFill>
          <a:blip r:embed="rId4"/>
          <a:stretch>
            <a:fillRect/>
          </a:stretch>
        </p:blipFill>
        <p:spPr>
          <a:xfrm>
            <a:off x="7513608" y="3197379"/>
            <a:ext cx="4590467" cy="3277430"/>
          </a:xfrm>
          <a:prstGeom prst="rect">
            <a:avLst/>
          </a:prstGeom>
        </p:spPr>
      </p:pic>
      <p:sp>
        <p:nvSpPr>
          <p:cNvPr id="12" name="Rectángulo 11"/>
          <p:cNvSpPr/>
          <p:nvPr/>
        </p:nvSpPr>
        <p:spPr>
          <a:xfrm>
            <a:off x="10637969" y="3405531"/>
            <a:ext cx="1441690" cy="553998"/>
          </a:xfrm>
          <a:prstGeom prst="rect">
            <a:avLst/>
          </a:prstGeom>
        </p:spPr>
        <p:txBody>
          <a:bodyPr wrap="square">
            <a:spAutoFit/>
          </a:bodyPr>
          <a:lstStyle/>
          <a:p>
            <a:pPr algn="ctr">
              <a:spcAft>
                <a:spcPts val="1000"/>
              </a:spcAft>
            </a:pPr>
            <a:r>
              <a:rPr lang="en-GB" sz="1000" b="1" dirty="0" smtClean="0">
                <a:ea typeface="Calibri" panose="020F0502020204030204" pitchFamily="34" charset="0"/>
                <a:cs typeface="Times New Roman" panose="02020603050405020304" pitchFamily="18" charset="0"/>
              </a:rPr>
              <a:t>MELCOR model for lithium spill (conduction phase).</a:t>
            </a:r>
            <a:endParaRPr lang="es-ES" sz="1000" b="1" dirty="0">
              <a:ea typeface="Calibri" panose="020F0502020204030204" pitchFamily="34" charset="0"/>
              <a:cs typeface="Times New Roman" panose="02020603050405020304" pitchFamily="18" charset="0"/>
            </a:endParaRPr>
          </a:p>
        </p:txBody>
      </p:sp>
      <p:sp>
        <p:nvSpPr>
          <p:cNvPr id="16" name="Título 1"/>
          <p:cNvSpPr>
            <a:spLocks noGrp="1"/>
          </p:cNvSpPr>
          <p:nvPr>
            <p:ph type="title"/>
          </p:nvPr>
        </p:nvSpPr>
        <p:spPr>
          <a:xfrm>
            <a:off x="991687" y="180017"/>
            <a:ext cx="7091263" cy="639492"/>
          </a:xfrm>
        </p:spPr>
        <p:txBody>
          <a:bodyPr/>
          <a:lstStyle/>
          <a:p>
            <a:r>
              <a:rPr lang="es-ES" dirty="0" err="1" smtClean="0"/>
              <a:t>Another</a:t>
            </a:r>
            <a:r>
              <a:rPr lang="es-ES" dirty="0" smtClean="0"/>
              <a:t> scenario: break in the </a:t>
            </a:r>
            <a:r>
              <a:rPr lang="es-ES" dirty="0" err="1" smtClean="0"/>
              <a:t>Quench</a:t>
            </a:r>
            <a:r>
              <a:rPr lang="es-ES" dirty="0" smtClean="0"/>
              <a:t> </a:t>
            </a:r>
            <a:r>
              <a:rPr lang="es-ES" dirty="0" err="1" smtClean="0"/>
              <a:t>Tank</a:t>
            </a:r>
            <a:r>
              <a:rPr lang="es-ES" dirty="0" smtClean="0"/>
              <a:t> (QT) </a:t>
            </a:r>
            <a:r>
              <a:rPr lang="es-ES" dirty="0" err="1" smtClean="0"/>
              <a:t>with</a:t>
            </a:r>
            <a:r>
              <a:rPr lang="es-ES" dirty="0" smtClean="0"/>
              <a:t> a Li spill </a:t>
            </a:r>
            <a:r>
              <a:rPr lang="es-ES" dirty="0" err="1" smtClean="0"/>
              <a:t>into</a:t>
            </a:r>
            <a:r>
              <a:rPr lang="es-ES" dirty="0" smtClean="0"/>
              <a:t> the Test </a:t>
            </a:r>
            <a:r>
              <a:rPr lang="es-ES" dirty="0" err="1" smtClean="0"/>
              <a:t>Cell</a:t>
            </a:r>
            <a:r>
              <a:rPr lang="es-ES" dirty="0" smtClean="0"/>
              <a:t> (TC)</a:t>
            </a:r>
            <a:endParaRPr lang="es-ES" dirty="0"/>
          </a:p>
        </p:txBody>
      </p:sp>
    </p:spTree>
    <p:extLst>
      <p:ext uri="{BB962C8B-B14F-4D97-AF65-F5344CB8AC3E}">
        <p14:creationId xmlns:p14="http://schemas.microsoft.com/office/powerpoint/2010/main" val="1584257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1. </a:t>
            </a:r>
            <a:r>
              <a:rPr lang="es-ES" dirty="0" smtClean="0"/>
              <a:t>Introduction</a:t>
            </a:r>
            <a:endParaRPr lang="es-ES" dirty="0"/>
          </a:p>
        </p:txBody>
      </p:sp>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t="19685" b="11622"/>
          <a:stretch/>
        </p:blipFill>
        <p:spPr>
          <a:xfrm>
            <a:off x="5472951" y="3238150"/>
            <a:ext cx="6475481" cy="3171039"/>
          </a:xfrm>
          <a:prstGeom prst="rect">
            <a:avLst/>
          </a:prstGeom>
          <a:ln>
            <a:noFill/>
          </a:ln>
          <a:effectLst>
            <a:softEdge rad="112500"/>
          </a:effectLst>
        </p:spPr>
      </p:pic>
      <p:sp>
        <p:nvSpPr>
          <p:cNvPr id="8" name="Rectángulo 7"/>
          <p:cNvSpPr/>
          <p:nvPr/>
        </p:nvSpPr>
        <p:spPr>
          <a:xfrm>
            <a:off x="6791400" y="6266048"/>
            <a:ext cx="5400600" cy="253916"/>
          </a:xfrm>
          <a:prstGeom prst="rect">
            <a:avLst/>
          </a:prstGeom>
        </p:spPr>
        <p:txBody>
          <a:bodyPr wrap="square">
            <a:spAutoFit/>
          </a:bodyPr>
          <a:lstStyle/>
          <a:p>
            <a:pPr>
              <a:spcAft>
                <a:spcPts val="1000"/>
              </a:spcAft>
            </a:pPr>
            <a:r>
              <a:rPr lang="en-GB" sz="1050" b="1" u="sng" dirty="0">
                <a:ea typeface="Calibri" panose="020F0502020204030204" pitchFamily="34" charset="0"/>
                <a:cs typeface="Times New Roman" panose="02020603050405020304" pitchFamily="18" charset="0"/>
              </a:rPr>
              <a:t>Figure </a:t>
            </a:r>
            <a:r>
              <a:rPr lang="en-GB" sz="1050" b="1" u="sng" dirty="0" smtClean="0">
                <a:ea typeface="Calibri" panose="020F0502020204030204" pitchFamily="34" charset="0"/>
                <a:cs typeface="Times New Roman" panose="02020603050405020304" pitchFamily="18" charset="0"/>
              </a:rPr>
              <a:t>2</a:t>
            </a:r>
            <a:r>
              <a:rPr lang="en-GB" sz="1050" b="1" dirty="0" smtClean="0">
                <a:ea typeface="Calibri" panose="020F0502020204030204" pitchFamily="34" charset="0"/>
                <a:cs typeface="Times New Roman" panose="02020603050405020304" pitchFamily="18" charset="0"/>
              </a:rPr>
              <a:t>: Functioning scheme (Source: </a:t>
            </a:r>
            <a:r>
              <a:rPr lang="es-ES" sz="1050" b="1" u="sng" dirty="0">
                <a:solidFill>
                  <a:srgbClr val="0066CC"/>
                </a:solidFill>
                <a:cs typeface="Times New Roman" panose="02020603050405020304" pitchFamily="18" charset="0"/>
              </a:rPr>
              <a:t>https://ifmif-dones.es/dones-program/dones-facility/</a:t>
            </a:r>
            <a:r>
              <a:rPr lang="es-ES" sz="1050" b="1" dirty="0" smtClean="0">
                <a:cs typeface="Times New Roman" panose="02020603050405020304" pitchFamily="18" charset="0"/>
              </a:rPr>
              <a:t>)</a:t>
            </a:r>
            <a:endParaRPr lang="es-ES" sz="1050" b="1" dirty="0">
              <a:ea typeface="Calibri" panose="020F0502020204030204" pitchFamily="34" charset="0"/>
              <a:cs typeface="Times New Roman" panose="02020603050405020304" pitchFamily="18" charset="0"/>
            </a:endParaRPr>
          </a:p>
        </p:txBody>
      </p:sp>
      <p:grpSp>
        <p:nvGrpSpPr>
          <p:cNvPr id="9" name="Grupo 8"/>
          <p:cNvGrpSpPr>
            <a:grpSpLocks noChangeAspect="1"/>
          </p:cNvGrpSpPr>
          <p:nvPr/>
        </p:nvGrpSpPr>
        <p:grpSpPr>
          <a:xfrm>
            <a:off x="5882056" y="87922"/>
            <a:ext cx="5575979" cy="2893567"/>
            <a:chOff x="-121188" y="571371"/>
            <a:chExt cx="4878376" cy="2531558"/>
          </a:xfrm>
        </p:grpSpPr>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t="4643" b="289"/>
            <a:stretch/>
          </p:blipFill>
          <p:spPr>
            <a:xfrm>
              <a:off x="23168" y="571371"/>
              <a:ext cx="4734020" cy="2531558"/>
            </a:xfrm>
            <a:prstGeom prst="rect">
              <a:avLst/>
            </a:prstGeom>
          </p:spPr>
        </p:pic>
        <p:cxnSp>
          <p:nvCxnSpPr>
            <p:cNvPr id="11" name="Conector recto de flecha 10"/>
            <p:cNvCxnSpPr/>
            <p:nvPr/>
          </p:nvCxnSpPr>
          <p:spPr>
            <a:xfrm>
              <a:off x="840840" y="955895"/>
              <a:ext cx="879454" cy="73967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flipV="1">
              <a:off x="3307242" y="1911875"/>
              <a:ext cx="306574" cy="6184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881764" y="844186"/>
              <a:ext cx="1020613" cy="51284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121188" y="769267"/>
              <a:ext cx="1503029" cy="276999"/>
            </a:xfrm>
            <a:prstGeom prst="rect">
              <a:avLst/>
            </a:prstGeom>
            <a:noFill/>
          </p:spPr>
          <p:txBody>
            <a:bodyPr wrap="square" rtlCol="0">
              <a:spAutoFit/>
            </a:bodyPr>
            <a:lstStyle/>
            <a:p>
              <a:r>
                <a:rPr lang="es-ES" sz="1200" b="1" dirty="0" smtClean="0"/>
                <a:t>Accelerator line</a:t>
              </a:r>
              <a:endParaRPr lang="es-ES" sz="1200" b="1" dirty="0"/>
            </a:p>
          </p:txBody>
        </p:sp>
        <p:sp>
          <p:nvSpPr>
            <p:cNvPr id="15" name="CuadroTexto 14"/>
            <p:cNvSpPr txBox="1"/>
            <p:nvPr/>
          </p:nvSpPr>
          <p:spPr>
            <a:xfrm>
              <a:off x="1322696" y="667331"/>
              <a:ext cx="995318" cy="276999"/>
            </a:xfrm>
            <a:prstGeom prst="rect">
              <a:avLst/>
            </a:prstGeom>
            <a:noFill/>
          </p:spPr>
          <p:txBody>
            <a:bodyPr wrap="square" rtlCol="0">
              <a:spAutoFit/>
            </a:bodyPr>
            <a:lstStyle/>
            <a:p>
              <a:r>
                <a:rPr lang="es-ES" sz="1200" b="1" dirty="0" smtClean="0"/>
                <a:t>Test Cell</a:t>
              </a:r>
              <a:endParaRPr lang="es-ES" sz="1200" b="1" dirty="0"/>
            </a:p>
          </p:txBody>
        </p:sp>
        <p:sp>
          <p:nvSpPr>
            <p:cNvPr id="16" name="CuadroTexto 15"/>
            <p:cNvSpPr txBox="1"/>
            <p:nvPr/>
          </p:nvSpPr>
          <p:spPr>
            <a:xfrm>
              <a:off x="3544589" y="2484869"/>
              <a:ext cx="1051532" cy="221498"/>
            </a:xfrm>
            <a:prstGeom prst="rect">
              <a:avLst/>
            </a:prstGeom>
            <a:noFill/>
          </p:spPr>
          <p:txBody>
            <a:bodyPr wrap="square" rtlCol="0">
              <a:spAutoFit/>
            </a:bodyPr>
            <a:lstStyle/>
            <a:p>
              <a:r>
                <a:rPr lang="es-ES" sz="1200" b="1" dirty="0" smtClean="0"/>
                <a:t>Lithium loop</a:t>
              </a:r>
              <a:endParaRPr lang="es-ES" sz="1200" b="1" dirty="0"/>
            </a:p>
          </p:txBody>
        </p:sp>
      </p:grpSp>
      <p:sp>
        <p:nvSpPr>
          <p:cNvPr id="17" name="Rectángulo 16"/>
          <p:cNvSpPr/>
          <p:nvPr/>
        </p:nvSpPr>
        <p:spPr>
          <a:xfrm>
            <a:off x="6023285" y="3112568"/>
            <a:ext cx="6168715" cy="253916"/>
          </a:xfrm>
          <a:prstGeom prst="rect">
            <a:avLst/>
          </a:prstGeom>
        </p:spPr>
        <p:txBody>
          <a:bodyPr wrap="square">
            <a:spAutoFit/>
          </a:bodyPr>
          <a:lstStyle/>
          <a:p>
            <a:pPr>
              <a:spcAft>
                <a:spcPts val="1000"/>
              </a:spcAft>
            </a:pPr>
            <a:r>
              <a:rPr lang="en-GB" sz="1050" b="1" u="sng" dirty="0" smtClean="0">
                <a:ea typeface="Calibri" panose="020F0502020204030204" pitchFamily="34" charset="0"/>
                <a:cs typeface="Times New Roman" panose="02020603050405020304" pitchFamily="18" charset="0"/>
              </a:rPr>
              <a:t>Figure 1</a:t>
            </a:r>
            <a:r>
              <a:rPr lang="en-GB" sz="1050" b="1" dirty="0" smtClean="0">
                <a:ea typeface="Calibri" panose="020F0502020204030204" pitchFamily="34" charset="0"/>
                <a:cs typeface="Times New Roman" panose="02020603050405020304" pitchFamily="18" charset="0"/>
              </a:rPr>
              <a:t>: Main building of IFMIF-DONES (Source: </a:t>
            </a:r>
            <a:r>
              <a:rPr lang="es-ES" sz="1050" b="1" u="sng" dirty="0" smtClean="0">
                <a:solidFill>
                  <a:srgbClr val="0066CC"/>
                </a:solidFill>
                <a:cs typeface="Times New Roman" panose="02020603050405020304" pitchFamily="18" charset="0"/>
              </a:rPr>
              <a:t>https</a:t>
            </a:r>
            <a:r>
              <a:rPr lang="es-ES" sz="1050" b="1" u="sng" dirty="0">
                <a:solidFill>
                  <a:srgbClr val="0066CC"/>
                </a:solidFill>
                <a:cs typeface="Times New Roman" panose="02020603050405020304" pitchFamily="18" charset="0"/>
              </a:rPr>
              <a:t>://ifmif-dones.es/dones-program/dones-facility</a:t>
            </a:r>
            <a:r>
              <a:rPr lang="es-ES" sz="1050" b="1" u="sng" dirty="0" smtClean="0">
                <a:solidFill>
                  <a:srgbClr val="0066CC"/>
                </a:solidFill>
                <a:cs typeface="Times New Roman" panose="02020603050405020304" pitchFamily="18" charset="0"/>
              </a:rPr>
              <a:t>/</a:t>
            </a:r>
            <a:r>
              <a:rPr lang="es-ES" sz="1050" b="1" dirty="0">
                <a:cs typeface="Times New Roman" panose="02020603050405020304" pitchFamily="18" charset="0"/>
              </a:rPr>
              <a:t>)</a:t>
            </a:r>
            <a:endParaRPr lang="es-ES" sz="1050" b="1" dirty="0">
              <a:ea typeface="Calibri" panose="020F0502020204030204" pitchFamily="34" charset="0"/>
              <a:cs typeface="Times New Roman" panose="02020603050405020304" pitchFamily="18" charset="0"/>
            </a:endParaRPr>
          </a:p>
        </p:txBody>
      </p:sp>
      <p:sp>
        <p:nvSpPr>
          <p:cNvPr id="20" name="CuadroTexto 19"/>
          <p:cNvSpPr txBox="1"/>
          <p:nvPr/>
        </p:nvSpPr>
        <p:spPr>
          <a:xfrm>
            <a:off x="343566" y="925221"/>
            <a:ext cx="4993002" cy="5170646"/>
          </a:xfrm>
          <a:prstGeom prst="rect">
            <a:avLst/>
          </a:prstGeom>
          <a:noFill/>
        </p:spPr>
        <p:txBody>
          <a:bodyPr wrap="square" rtlCol="0">
            <a:spAutoFit/>
          </a:bodyPr>
          <a:lstStyle/>
          <a:p>
            <a:pPr algn="just">
              <a:lnSpc>
                <a:spcPts val="2200"/>
              </a:lnSpc>
            </a:pPr>
            <a:r>
              <a:rPr lang="es-ES" sz="2200" b="1" dirty="0" err="1" smtClean="0">
                <a:sym typeface="Wingdings" panose="05000000000000000000" pitchFamily="2" charset="2"/>
              </a:rPr>
              <a:t>The</a:t>
            </a:r>
            <a:r>
              <a:rPr lang="es-ES" sz="2200" b="1" dirty="0" smtClean="0">
                <a:sym typeface="Wingdings" panose="05000000000000000000" pitchFamily="2" charset="2"/>
              </a:rPr>
              <a:t> IFMIF-DONES </a:t>
            </a:r>
            <a:r>
              <a:rPr lang="es-ES" sz="2200" b="1" dirty="0" err="1" smtClean="0">
                <a:sym typeface="Wingdings" panose="05000000000000000000" pitchFamily="2" charset="2"/>
              </a:rPr>
              <a:t>facility</a:t>
            </a:r>
            <a:r>
              <a:rPr lang="es-ES" sz="2200" b="1" dirty="0" smtClean="0">
                <a:sym typeface="Wingdings" panose="05000000000000000000" pitchFamily="2" charset="2"/>
              </a:rPr>
              <a:t>:</a:t>
            </a:r>
          </a:p>
          <a:p>
            <a:pPr marL="285750" indent="-285750" algn="just">
              <a:lnSpc>
                <a:spcPts val="2200"/>
              </a:lnSpc>
              <a:buFont typeface="Wingdings" panose="05000000000000000000" pitchFamily="2" charset="2"/>
              <a:buChar char="Ø"/>
            </a:pPr>
            <a:endParaRPr lang="es-ES" sz="1600" dirty="0">
              <a:sym typeface="Wingdings" panose="05000000000000000000" pitchFamily="2" charset="2"/>
            </a:endParaRPr>
          </a:p>
          <a:p>
            <a:pPr marL="285750" indent="-285750" algn="just">
              <a:lnSpc>
                <a:spcPts val="2200"/>
              </a:lnSpc>
              <a:buFont typeface="Wingdings" panose="05000000000000000000" pitchFamily="2" charset="2"/>
              <a:buChar char="Ø"/>
            </a:pPr>
            <a:r>
              <a:rPr lang="es-ES" sz="1600" dirty="0" err="1" smtClean="0">
                <a:sym typeface="Wingdings" panose="05000000000000000000" pitchFamily="2" charset="2"/>
              </a:rPr>
              <a:t>The</a:t>
            </a:r>
            <a:r>
              <a:rPr lang="es-ES" sz="1600" dirty="0" smtClean="0">
                <a:sym typeface="Wingdings" panose="05000000000000000000" pitchFamily="2" charset="2"/>
              </a:rPr>
              <a:t> IFMIF-DONES facility will be a </a:t>
            </a:r>
            <a:r>
              <a:rPr lang="es-ES" sz="1600" dirty="0" err="1" smtClean="0">
                <a:sym typeface="Wingdings" panose="05000000000000000000" pitchFamily="2" charset="2"/>
              </a:rPr>
              <a:t>research</a:t>
            </a:r>
            <a:r>
              <a:rPr lang="es-ES" sz="1600" dirty="0" smtClean="0">
                <a:sym typeface="Wingdings" panose="05000000000000000000" pitchFamily="2" charset="2"/>
              </a:rPr>
              <a:t> facility for </a:t>
            </a:r>
            <a:r>
              <a:rPr lang="es-ES" sz="1600" dirty="0" err="1" smtClean="0">
                <a:sym typeface="Wingdings" panose="05000000000000000000" pitchFamily="2" charset="2"/>
              </a:rPr>
              <a:t>testing</a:t>
            </a:r>
            <a:r>
              <a:rPr lang="es-ES" sz="1600" dirty="0" smtClean="0">
                <a:sym typeface="Wingdings" panose="05000000000000000000" pitchFamily="2" charset="2"/>
              </a:rPr>
              <a:t>, </a:t>
            </a:r>
            <a:r>
              <a:rPr lang="es-ES" sz="1600" dirty="0" err="1" smtClean="0">
                <a:sym typeface="Wingdings" panose="05000000000000000000" pitchFamily="2" charset="2"/>
              </a:rPr>
              <a:t>validating</a:t>
            </a:r>
            <a:r>
              <a:rPr lang="es-ES" sz="1600" dirty="0" smtClean="0">
                <a:sym typeface="Wingdings" panose="05000000000000000000" pitchFamily="2" charset="2"/>
              </a:rPr>
              <a:t>, and </a:t>
            </a:r>
            <a:r>
              <a:rPr lang="es-ES" sz="1600" dirty="0" err="1" smtClean="0">
                <a:sym typeface="Wingdings" panose="05000000000000000000" pitchFamily="2" charset="2"/>
              </a:rPr>
              <a:t>qualifying</a:t>
            </a:r>
            <a:r>
              <a:rPr lang="es-ES" sz="1600" dirty="0" smtClean="0">
                <a:sym typeface="Wingdings" panose="05000000000000000000" pitchFamily="2" charset="2"/>
              </a:rPr>
              <a:t> materials to be used in the </a:t>
            </a:r>
            <a:r>
              <a:rPr lang="es-ES" sz="1600" dirty="0" err="1" smtClean="0">
                <a:sym typeface="Wingdings" panose="05000000000000000000" pitchFamily="2" charset="2"/>
              </a:rPr>
              <a:t>future</a:t>
            </a:r>
            <a:r>
              <a:rPr lang="es-ES" sz="1600" dirty="0" smtClean="0">
                <a:sym typeface="Wingdings" panose="05000000000000000000" pitchFamily="2" charset="2"/>
              </a:rPr>
              <a:t> fusion </a:t>
            </a:r>
            <a:r>
              <a:rPr lang="es-ES" sz="1600" dirty="0" err="1" smtClean="0">
                <a:sym typeface="Wingdings" panose="05000000000000000000" pitchFamily="2" charset="2"/>
              </a:rPr>
              <a:t>power</a:t>
            </a:r>
            <a:r>
              <a:rPr lang="es-ES" sz="1600" dirty="0" smtClean="0">
                <a:sym typeface="Wingdings" panose="05000000000000000000" pitchFamily="2" charset="2"/>
              </a:rPr>
              <a:t> </a:t>
            </a:r>
            <a:r>
              <a:rPr lang="es-ES" sz="1600" dirty="0" err="1" smtClean="0">
                <a:sym typeface="Wingdings" panose="05000000000000000000" pitchFamily="2" charset="2"/>
              </a:rPr>
              <a:t>plants</a:t>
            </a:r>
            <a:r>
              <a:rPr lang="es-ES" sz="1600" dirty="0" smtClean="0">
                <a:sym typeface="Wingdings" panose="05000000000000000000" pitchFamily="2" charset="2"/>
              </a:rPr>
              <a:t>.</a:t>
            </a:r>
          </a:p>
          <a:p>
            <a:pPr marL="285750" indent="-285750" algn="just">
              <a:lnSpc>
                <a:spcPts val="2200"/>
              </a:lnSpc>
              <a:buFont typeface="Wingdings" panose="05000000000000000000" pitchFamily="2" charset="2"/>
              <a:buChar char="Ø"/>
            </a:pPr>
            <a:endParaRPr lang="es-ES" sz="1600" dirty="0">
              <a:sym typeface="Wingdings" panose="05000000000000000000" pitchFamily="2" charset="2"/>
            </a:endParaRPr>
          </a:p>
          <a:p>
            <a:pPr marL="285750" indent="-285750" algn="just">
              <a:lnSpc>
                <a:spcPts val="2200"/>
              </a:lnSpc>
              <a:buFont typeface="Wingdings" panose="05000000000000000000" pitchFamily="2" charset="2"/>
              <a:buChar char="Ø"/>
            </a:pPr>
            <a:r>
              <a:rPr lang="es-ES" sz="1600" dirty="0" smtClean="0">
                <a:sym typeface="Wingdings" panose="05000000000000000000" pitchFamily="2" charset="2"/>
              </a:rPr>
              <a:t>Objective of the DONES </a:t>
            </a:r>
            <a:r>
              <a:rPr lang="es-ES" sz="1600" dirty="0" err="1" smtClean="0">
                <a:sym typeface="Wingdings" panose="05000000000000000000" pitchFamily="2" charset="2"/>
              </a:rPr>
              <a:t>program</a:t>
            </a:r>
            <a:r>
              <a:rPr lang="es-ES" sz="1600" dirty="0" smtClean="0">
                <a:sym typeface="Wingdings" panose="05000000000000000000" pitchFamily="2" charset="2"/>
              </a:rPr>
              <a:t>: </a:t>
            </a:r>
            <a:r>
              <a:rPr lang="es-ES" sz="1600" b="1" dirty="0" smtClean="0">
                <a:sym typeface="Wingdings" panose="05000000000000000000" pitchFamily="2" charset="2"/>
              </a:rPr>
              <a:t>to </a:t>
            </a:r>
            <a:r>
              <a:rPr lang="es-ES" sz="1600" b="1" dirty="0" err="1" smtClean="0">
                <a:sym typeface="Wingdings" panose="05000000000000000000" pitchFamily="2" charset="2"/>
              </a:rPr>
              <a:t>develop</a:t>
            </a:r>
            <a:r>
              <a:rPr lang="es-ES" sz="1600" b="1" dirty="0" smtClean="0">
                <a:sym typeface="Wingdings" panose="05000000000000000000" pitchFamily="2" charset="2"/>
              </a:rPr>
              <a:t> a </a:t>
            </a:r>
            <a:r>
              <a:rPr lang="es-ES" sz="1600" b="1" dirty="0" err="1" smtClean="0">
                <a:sym typeface="Wingdings" panose="05000000000000000000" pitchFamily="2" charset="2"/>
              </a:rPr>
              <a:t>database</a:t>
            </a:r>
            <a:r>
              <a:rPr lang="es-ES" sz="1600" b="1" dirty="0" smtClean="0">
                <a:sym typeface="Wingdings" panose="05000000000000000000" pitchFamily="2" charset="2"/>
              </a:rPr>
              <a:t> of </a:t>
            </a:r>
            <a:r>
              <a:rPr lang="es-ES" sz="1600" b="1" dirty="0" err="1" smtClean="0">
                <a:sym typeface="Wingdings" panose="05000000000000000000" pitchFamily="2" charset="2"/>
              </a:rPr>
              <a:t>fusion-like</a:t>
            </a:r>
            <a:r>
              <a:rPr lang="es-ES" sz="1600" b="1" dirty="0" smtClean="0">
                <a:sym typeface="Wingdings" panose="05000000000000000000" pitchFamily="2" charset="2"/>
              </a:rPr>
              <a:t> neutron </a:t>
            </a:r>
            <a:r>
              <a:rPr lang="es-ES" sz="1600" b="1" dirty="0" err="1" smtClean="0">
                <a:sym typeface="Wingdings" panose="05000000000000000000" pitchFamily="2" charset="2"/>
              </a:rPr>
              <a:t>irradiation</a:t>
            </a:r>
            <a:r>
              <a:rPr lang="es-ES" sz="1600" b="1" dirty="0" smtClean="0">
                <a:sym typeface="Wingdings" panose="05000000000000000000" pitchFamily="2" charset="2"/>
              </a:rPr>
              <a:t> </a:t>
            </a:r>
            <a:r>
              <a:rPr lang="es-ES" sz="1600" b="1" dirty="0" err="1" smtClean="0">
                <a:sym typeface="Wingdings" panose="05000000000000000000" pitchFamily="2" charset="2"/>
              </a:rPr>
              <a:t>effects</a:t>
            </a:r>
            <a:r>
              <a:rPr lang="es-ES" sz="1600" b="1" dirty="0" smtClean="0">
                <a:sym typeface="Wingdings" panose="05000000000000000000" pitchFamily="2" charset="2"/>
              </a:rPr>
              <a:t> in the materials </a:t>
            </a:r>
            <a:r>
              <a:rPr lang="es-ES" sz="1600" b="1" dirty="0" err="1" smtClean="0">
                <a:sym typeface="Wingdings" panose="05000000000000000000" pitchFamily="2" charset="2"/>
              </a:rPr>
              <a:t>required</a:t>
            </a:r>
            <a:r>
              <a:rPr lang="es-ES" sz="1600" b="1" dirty="0" smtClean="0">
                <a:sym typeface="Wingdings" panose="05000000000000000000" pitchFamily="2" charset="2"/>
              </a:rPr>
              <a:t> for the </a:t>
            </a:r>
            <a:r>
              <a:rPr lang="es-ES" sz="1600" b="1" dirty="0" err="1" smtClean="0">
                <a:sym typeface="Wingdings" panose="05000000000000000000" pitchFamily="2" charset="2"/>
              </a:rPr>
              <a:t>construction</a:t>
            </a:r>
            <a:r>
              <a:rPr lang="es-ES" sz="1600" b="1" dirty="0" smtClean="0">
                <a:sym typeface="Wingdings" panose="05000000000000000000" pitchFamily="2" charset="2"/>
              </a:rPr>
              <a:t> of DEMO </a:t>
            </a:r>
            <a:r>
              <a:rPr lang="es-ES" sz="1600" dirty="0" smtClean="0">
                <a:sym typeface="Wingdings" panose="05000000000000000000" pitchFamily="2" charset="2"/>
              </a:rPr>
              <a:t>(</a:t>
            </a:r>
            <a:r>
              <a:rPr lang="es-ES" sz="1600" i="1" dirty="0" err="1" smtClean="0">
                <a:sym typeface="Wingdings" panose="05000000000000000000" pitchFamily="2" charset="2"/>
              </a:rPr>
              <a:t>Demonstration</a:t>
            </a:r>
            <a:r>
              <a:rPr lang="es-ES" sz="1600" i="1" dirty="0" smtClean="0">
                <a:sym typeface="Wingdings" panose="05000000000000000000" pitchFamily="2" charset="2"/>
              </a:rPr>
              <a:t> Fusion Power Reactor</a:t>
            </a:r>
            <a:r>
              <a:rPr lang="es-ES" sz="1600" dirty="0" smtClean="0">
                <a:sym typeface="Wingdings" panose="05000000000000000000" pitchFamily="2" charset="2"/>
              </a:rPr>
              <a:t>)</a:t>
            </a:r>
            <a:r>
              <a:rPr lang="es-ES" sz="1600" b="1" dirty="0" smtClean="0">
                <a:sym typeface="Wingdings" panose="05000000000000000000" pitchFamily="2" charset="2"/>
              </a:rPr>
              <a:t>, and to provide a neutron source </a:t>
            </a:r>
            <a:r>
              <a:rPr lang="es-ES" sz="1600" b="1" dirty="0" err="1" smtClean="0">
                <a:sym typeface="Wingdings" panose="05000000000000000000" pitchFamily="2" charset="2"/>
              </a:rPr>
              <a:t>producing</a:t>
            </a:r>
            <a:r>
              <a:rPr lang="es-ES" sz="1600" b="1" dirty="0" smtClean="0">
                <a:sym typeface="Wingdings" panose="05000000000000000000" pitchFamily="2" charset="2"/>
              </a:rPr>
              <a:t> </a:t>
            </a:r>
            <a:r>
              <a:rPr lang="es-ES" sz="1600" b="1" dirty="0" err="1" smtClean="0">
                <a:sym typeface="Wingdings" panose="05000000000000000000" pitchFamily="2" charset="2"/>
              </a:rPr>
              <a:t>high-energy</a:t>
            </a:r>
            <a:r>
              <a:rPr lang="es-ES" sz="1600" b="1" dirty="0" smtClean="0">
                <a:sym typeface="Wingdings" panose="05000000000000000000" pitchFamily="2" charset="2"/>
              </a:rPr>
              <a:t> </a:t>
            </a:r>
            <a:r>
              <a:rPr lang="es-ES" sz="1600" b="1" dirty="0" err="1" smtClean="0">
                <a:sym typeface="Wingdings" panose="05000000000000000000" pitchFamily="2" charset="2"/>
              </a:rPr>
              <a:t>neutrons</a:t>
            </a:r>
            <a:r>
              <a:rPr lang="es-ES" sz="1600" b="1" dirty="0" smtClean="0">
                <a:sym typeface="Wingdings" panose="05000000000000000000" pitchFamily="2" charset="2"/>
              </a:rPr>
              <a:t>.</a:t>
            </a:r>
          </a:p>
          <a:p>
            <a:pPr marL="285750" indent="-285750" algn="just">
              <a:lnSpc>
                <a:spcPts val="2200"/>
              </a:lnSpc>
              <a:buFont typeface="Wingdings" panose="05000000000000000000" pitchFamily="2" charset="2"/>
              <a:buChar char="Ø"/>
            </a:pPr>
            <a:endParaRPr lang="es-ES" sz="1600" b="1" dirty="0">
              <a:sym typeface="Wingdings" panose="05000000000000000000" pitchFamily="2" charset="2"/>
            </a:endParaRPr>
          </a:p>
          <a:p>
            <a:pPr marL="285750" indent="-285750" algn="just">
              <a:lnSpc>
                <a:spcPts val="2200"/>
              </a:lnSpc>
              <a:buFont typeface="Wingdings" panose="05000000000000000000" pitchFamily="2" charset="2"/>
              <a:buChar char="Ø"/>
            </a:pPr>
            <a:r>
              <a:rPr lang="es-ES" sz="1600" dirty="0" smtClean="0">
                <a:sym typeface="Wingdings" panose="05000000000000000000" pitchFamily="2" charset="2"/>
              </a:rPr>
              <a:t>The accelerator will produce a D-beam, </a:t>
            </a:r>
            <a:r>
              <a:rPr lang="es-ES" sz="1600" dirty="0" err="1" smtClean="0">
                <a:sym typeface="Wingdings" panose="05000000000000000000" pitchFamily="2" charset="2"/>
              </a:rPr>
              <a:t>accelerating</a:t>
            </a:r>
            <a:r>
              <a:rPr lang="es-ES" sz="1600" dirty="0" smtClean="0">
                <a:sym typeface="Wingdings" panose="05000000000000000000" pitchFamily="2" charset="2"/>
              </a:rPr>
              <a:t> up to </a:t>
            </a:r>
            <a:r>
              <a:rPr lang="es-ES" sz="1600" dirty="0" smtClean="0">
                <a:sym typeface="Wingdings" panose="05000000000000000000" pitchFamily="2" charset="2"/>
              </a:rPr>
              <a:t>40 </a:t>
            </a:r>
            <a:r>
              <a:rPr lang="es-ES" sz="1600" dirty="0" err="1" smtClean="0">
                <a:sym typeface="Wingdings" panose="05000000000000000000" pitchFamily="2" charset="2"/>
              </a:rPr>
              <a:t>MeV</a:t>
            </a:r>
            <a:r>
              <a:rPr lang="es-ES" sz="1600" dirty="0" smtClean="0">
                <a:sym typeface="Wingdings" panose="05000000000000000000" pitchFamily="2" charset="2"/>
              </a:rPr>
              <a:t> </a:t>
            </a:r>
            <a:r>
              <a:rPr lang="es-ES" sz="1600" dirty="0" smtClean="0">
                <a:sym typeface="Wingdings" panose="05000000000000000000" pitchFamily="2" charset="2"/>
              </a:rPr>
              <a:t>of energy</a:t>
            </a:r>
            <a:r>
              <a:rPr lang="es-ES" sz="1600" dirty="0" smtClean="0">
                <a:solidFill>
                  <a:srgbClr val="FF0000"/>
                </a:solidFill>
                <a:sym typeface="Wingdings" panose="05000000000000000000" pitchFamily="2" charset="2"/>
              </a:rPr>
              <a:t> </a:t>
            </a:r>
            <a:r>
              <a:rPr lang="es-ES" sz="1600" dirty="0" smtClean="0">
                <a:sym typeface="Wingdings" panose="05000000000000000000" pitchFamily="2" charset="2"/>
              </a:rPr>
              <a:t>(I = </a:t>
            </a:r>
            <a:r>
              <a:rPr lang="es-ES" sz="1600" dirty="0" smtClean="0">
                <a:sym typeface="Wingdings" panose="05000000000000000000" pitchFamily="2" charset="2"/>
              </a:rPr>
              <a:t>125 </a:t>
            </a:r>
            <a:r>
              <a:rPr lang="es-ES" sz="1600" dirty="0" err="1" smtClean="0">
                <a:sym typeface="Wingdings" panose="05000000000000000000" pitchFamily="2" charset="2"/>
              </a:rPr>
              <a:t>mA</a:t>
            </a:r>
            <a:r>
              <a:rPr lang="es-ES" sz="1600" dirty="0" smtClean="0">
                <a:sym typeface="Wingdings" panose="05000000000000000000" pitchFamily="2" charset="2"/>
              </a:rPr>
              <a:t>, </a:t>
            </a:r>
            <a:r>
              <a:rPr lang="es-ES" sz="1600" dirty="0" err="1" smtClean="0">
                <a:sym typeface="Wingdings" panose="05000000000000000000" pitchFamily="2" charset="2"/>
              </a:rPr>
              <a:t>P</a:t>
            </a:r>
            <a:r>
              <a:rPr lang="es-ES" sz="1600" baseline="-25000" dirty="0" err="1" smtClean="0">
                <a:sym typeface="Wingdings" panose="05000000000000000000" pitchFamily="2" charset="2"/>
              </a:rPr>
              <a:t>th</a:t>
            </a:r>
            <a:r>
              <a:rPr lang="es-ES" sz="1600" dirty="0" smtClean="0">
                <a:sym typeface="Wingdings" panose="05000000000000000000" pitchFamily="2" charset="2"/>
              </a:rPr>
              <a:t> = </a:t>
            </a:r>
            <a:r>
              <a:rPr lang="es-ES" sz="1600" dirty="0" smtClean="0">
                <a:sym typeface="Wingdings" panose="05000000000000000000" pitchFamily="2" charset="2"/>
              </a:rPr>
              <a:t>5 MW</a:t>
            </a:r>
            <a:r>
              <a:rPr lang="es-ES" sz="1600" dirty="0" smtClean="0">
                <a:sym typeface="Wingdings" panose="05000000000000000000" pitchFamily="2" charset="2"/>
              </a:rPr>
              <a:t>), </a:t>
            </a:r>
            <a:r>
              <a:rPr lang="es-ES" sz="1600" dirty="0" err="1" smtClean="0">
                <a:sym typeface="Wingdings" panose="05000000000000000000" pitchFamily="2" charset="2"/>
              </a:rPr>
              <a:t>which</a:t>
            </a:r>
            <a:r>
              <a:rPr lang="es-ES" sz="1600" dirty="0" smtClean="0">
                <a:sym typeface="Wingdings" panose="05000000000000000000" pitchFamily="2" charset="2"/>
              </a:rPr>
              <a:t> will </a:t>
            </a:r>
            <a:r>
              <a:rPr lang="es-ES" sz="1600" dirty="0" err="1" smtClean="0">
                <a:sym typeface="Wingdings" panose="05000000000000000000" pitchFamily="2" charset="2"/>
              </a:rPr>
              <a:t>impact</a:t>
            </a:r>
            <a:r>
              <a:rPr lang="es-ES" sz="1600" dirty="0" smtClean="0">
                <a:sym typeface="Wingdings" panose="05000000000000000000" pitchFamily="2" charset="2"/>
              </a:rPr>
              <a:t> in lithium </a:t>
            </a:r>
            <a:r>
              <a:rPr lang="es-ES" sz="1600" dirty="0" err="1" smtClean="0">
                <a:sym typeface="Wingdings" panose="05000000000000000000" pitchFamily="2" charset="2"/>
              </a:rPr>
              <a:t>curtain</a:t>
            </a:r>
            <a:r>
              <a:rPr lang="es-ES" sz="1600" dirty="0" smtClean="0">
                <a:sym typeface="Wingdings" panose="05000000000000000000" pitchFamily="2" charset="2"/>
              </a:rPr>
              <a:t> </a:t>
            </a:r>
            <a:r>
              <a:rPr lang="es-ES" sz="1600" dirty="0" err="1" smtClean="0">
                <a:sym typeface="Wingdings" panose="05000000000000000000" pitchFamily="2" charset="2"/>
              </a:rPr>
              <a:t>flowing</a:t>
            </a:r>
            <a:r>
              <a:rPr lang="es-ES" sz="1600" dirty="0" smtClean="0">
                <a:sym typeface="Wingdings" panose="05000000000000000000" pitchFamily="2" charset="2"/>
              </a:rPr>
              <a:t> at </a:t>
            </a:r>
            <a:r>
              <a:rPr lang="es-ES" sz="1600" dirty="0" smtClean="0">
                <a:sym typeface="Wingdings" panose="05000000000000000000" pitchFamily="2" charset="2"/>
              </a:rPr>
              <a:t>15 m/s </a:t>
            </a:r>
            <a:r>
              <a:rPr lang="es-ES" sz="1600" dirty="0" smtClean="0">
                <a:sym typeface="Wingdings" panose="05000000000000000000" pitchFamily="2" charset="2"/>
              </a:rPr>
              <a:t> The </a:t>
            </a:r>
            <a:r>
              <a:rPr lang="es-ES" sz="1600" dirty="0" err="1" smtClean="0">
                <a:sym typeface="Wingdings" panose="05000000000000000000" pitchFamily="2" charset="2"/>
              </a:rPr>
              <a:t>stripping</a:t>
            </a:r>
            <a:r>
              <a:rPr lang="es-ES" sz="1600" dirty="0" smtClean="0">
                <a:sym typeface="Wingdings" panose="05000000000000000000" pitchFamily="2" charset="2"/>
              </a:rPr>
              <a:t> </a:t>
            </a:r>
            <a:r>
              <a:rPr lang="es-ES" sz="1600" dirty="0" err="1" smtClean="0">
                <a:sym typeface="Wingdings" panose="05000000000000000000" pitchFamily="2" charset="2"/>
              </a:rPr>
              <a:t>reactions</a:t>
            </a:r>
            <a:r>
              <a:rPr lang="es-ES" sz="1600" dirty="0" smtClean="0">
                <a:sym typeface="Wingdings" panose="05000000000000000000" pitchFamily="2" charset="2"/>
              </a:rPr>
              <a:t> will </a:t>
            </a:r>
            <a:r>
              <a:rPr lang="es-ES" sz="1600" dirty="0" err="1" smtClean="0">
                <a:sym typeface="Wingdings" panose="05000000000000000000" pitchFamily="2" charset="2"/>
              </a:rPr>
              <a:t>generate</a:t>
            </a:r>
            <a:r>
              <a:rPr lang="es-ES" sz="1600" dirty="0" smtClean="0">
                <a:sym typeface="Wingdings" panose="05000000000000000000" pitchFamily="2" charset="2"/>
              </a:rPr>
              <a:t> a </a:t>
            </a:r>
            <a:r>
              <a:rPr lang="es-ES" sz="1600" dirty="0" err="1" smtClean="0">
                <a:sym typeface="Wingdings" panose="05000000000000000000" pitchFamily="2" charset="2"/>
              </a:rPr>
              <a:t>large</a:t>
            </a:r>
            <a:r>
              <a:rPr lang="es-ES" sz="1600" dirty="0" smtClean="0">
                <a:sym typeface="Wingdings" panose="05000000000000000000" pitchFamily="2" charset="2"/>
              </a:rPr>
              <a:t> number of </a:t>
            </a:r>
            <a:r>
              <a:rPr lang="es-ES" sz="1600" dirty="0" err="1" smtClean="0">
                <a:sym typeface="Wingdings" panose="05000000000000000000" pitchFamily="2" charset="2"/>
              </a:rPr>
              <a:t>neutrons</a:t>
            </a:r>
            <a:r>
              <a:rPr lang="es-ES" sz="1600" dirty="0" smtClean="0">
                <a:sym typeface="Wingdings" panose="05000000000000000000" pitchFamily="2" charset="2"/>
              </a:rPr>
              <a:t> that will </a:t>
            </a:r>
            <a:r>
              <a:rPr lang="es-ES" sz="1600" dirty="0" err="1" smtClean="0">
                <a:sym typeface="Wingdings" panose="05000000000000000000" pitchFamily="2" charset="2"/>
              </a:rPr>
              <a:t>irradiate</a:t>
            </a:r>
            <a:r>
              <a:rPr lang="es-ES" sz="1600" dirty="0" smtClean="0">
                <a:sym typeface="Wingdings" panose="05000000000000000000" pitchFamily="2" charset="2"/>
              </a:rPr>
              <a:t> the material </a:t>
            </a:r>
            <a:r>
              <a:rPr lang="es-ES" sz="1600" dirty="0" err="1" smtClean="0">
                <a:sym typeface="Wingdings" panose="05000000000000000000" pitchFamily="2" charset="2"/>
              </a:rPr>
              <a:t>samples</a:t>
            </a:r>
            <a:r>
              <a:rPr lang="es-ES" sz="1600" dirty="0" smtClean="0">
                <a:sym typeface="Wingdings" panose="05000000000000000000" pitchFamily="2" charset="2"/>
              </a:rPr>
              <a:t>.</a:t>
            </a:r>
          </a:p>
        </p:txBody>
      </p:sp>
    </p:spTree>
    <p:extLst>
      <p:ext uri="{BB962C8B-B14F-4D97-AF65-F5344CB8AC3E}">
        <p14:creationId xmlns:p14="http://schemas.microsoft.com/office/powerpoint/2010/main" val="1992890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7" name="CuadroTexto 6"/>
          <p:cNvSpPr txBox="1"/>
          <p:nvPr/>
        </p:nvSpPr>
        <p:spPr>
          <a:xfrm>
            <a:off x="335838" y="898510"/>
            <a:ext cx="11595324" cy="5201424"/>
          </a:xfrm>
          <a:prstGeom prst="rect">
            <a:avLst/>
          </a:prstGeom>
          <a:noFill/>
        </p:spPr>
        <p:txBody>
          <a:bodyPr wrap="square" rtlCol="0">
            <a:spAutoFit/>
          </a:bodyPr>
          <a:lstStyle/>
          <a:p>
            <a:pPr algn="just"/>
            <a:r>
              <a:rPr lang="en-GB" sz="2200" b="1" dirty="0" smtClean="0">
                <a:sym typeface="Wingdings" panose="05000000000000000000" pitchFamily="2" charset="2"/>
              </a:rPr>
              <a:t>MELCOR for fusion version:</a:t>
            </a:r>
          </a:p>
          <a:p>
            <a:pPr algn="just"/>
            <a:endParaRPr lang="en-GB" sz="1600" b="1" dirty="0">
              <a:sym typeface="Wingdings" panose="05000000000000000000" pitchFamily="2" charset="2"/>
            </a:endParaRPr>
          </a:p>
          <a:p>
            <a:pPr marL="342900" indent="-342900" algn="just">
              <a:buFont typeface="Wingdings" panose="05000000000000000000" pitchFamily="2" charset="2"/>
              <a:buChar char="Ø"/>
            </a:pPr>
            <a:r>
              <a:rPr lang="en-GB" sz="1400" b="1" dirty="0" smtClean="0">
                <a:sym typeface="Wingdings" panose="05000000000000000000" pitchFamily="2" charset="2"/>
              </a:rPr>
              <a:t>In the safety activities for the IFMIF-DONES facility, MELCOR for fusion (v1.8.6) is being used for the deterministic analyses of the RAS </a:t>
            </a:r>
            <a:r>
              <a:rPr lang="en-GB" sz="1400" dirty="0" smtClean="0">
                <a:sym typeface="Wingdings" panose="05000000000000000000" pitchFamily="2" charset="2"/>
              </a:rPr>
              <a:t>(</a:t>
            </a:r>
            <a:r>
              <a:rPr lang="en-GB" sz="1400" i="1" dirty="0" smtClean="0">
                <a:sym typeface="Wingdings" panose="05000000000000000000" pitchFamily="2" charset="2"/>
              </a:rPr>
              <a:t>Reference Accident Scenarios</a:t>
            </a:r>
            <a:r>
              <a:rPr lang="en-GB" sz="1400" dirty="0" smtClean="0">
                <a:sym typeface="Wingdings" panose="05000000000000000000" pitchFamily="2" charset="2"/>
              </a:rPr>
              <a:t>)</a:t>
            </a:r>
            <a:r>
              <a:rPr lang="en-GB" sz="1400" b="1" dirty="0" smtClean="0">
                <a:sym typeface="Wingdings" panose="05000000000000000000" pitchFamily="2" charset="2"/>
              </a:rPr>
              <a:t>  MELCOR for fusion has been used for the ITER licensing and now for DEMO.</a:t>
            </a:r>
          </a:p>
          <a:p>
            <a:pPr marL="342900" indent="-342900" algn="just">
              <a:buFont typeface="Wingdings" panose="05000000000000000000" pitchFamily="2" charset="2"/>
              <a:buChar char="Ø"/>
            </a:pPr>
            <a:endParaRPr lang="en-GB" sz="1400" b="1" dirty="0" smtClean="0">
              <a:sym typeface="Wingdings" panose="05000000000000000000" pitchFamily="2" charset="2"/>
            </a:endParaRPr>
          </a:p>
          <a:p>
            <a:pPr marL="342900" indent="-342900" algn="just">
              <a:buFont typeface="Wingdings" panose="05000000000000000000" pitchFamily="2" charset="2"/>
              <a:buChar char="Ø"/>
            </a:pPr>
            <a:r>
              <a:rPr lang="en-GB" sz="1400" dirty="0" smtClean="0">
                <a:sym typeface="Wingdings" panose="05000000000000000000" pitchFamily="2" charset="2"/>
              </a:rPr>
              <a:t>Version 1.8.6, developed by Idaho National Laboratory (INL).</a:t>
            </a:r>
          </a:p>
          <a:p>
            <a:pPr marL="342900" indent="-342900" algn="just">
              <a:buFont typeface="Wingdings" panose="05000000000000000000" pitchFamily="2" charset="2"/>
              <a:buChar char="Ø"/>
            </a:pPr>
            <a:endParaRPr lang="en-GB" sz="1400" dirty="0" smtClean="0">
              <a:sym typeface="Wingdings" panose="05000000000000000000" pitchFamily="2" charset="2"/>
            </a:endParaRPr>
          </a:p>
          <a:p>
            <a:pPr marL="285750" indent="-285750" algn="just">
              <a:buFont typeface="Wingdings" panose="05000000000000000000" pitchFamily="2" charset="2"/>
              <a:buChar char="Ø"/>
            </a:pPr>
            <a:r>
              <a:rPr lang="en-GB" sz="1400" b="1" dirty="0" smtClean="0">
                <a:sym typeface="Wingdings" panose="05000000000000000000" pitchFamily="2" charset="2"/>
              </a:rPr>
              <a:t>Modifications:</a:t>
            </a:r>
          </a:p>
          <a:p>
            <a:pPr marL="285750" indent="-285750" algn="just">
              <a:buFont typeface="Wingdings" panose="05000000000000000000" pitchFamily="2" charset="2"/>
              <a:buChar char="Ø"/>
            </a:pPr>
            <a:endParaRPr lang="en-GB" sz="1400" dirty="0" smtClean="0">
              <a:sym typeface="Wingdings" panose="05000000000000000000" pitchFamily="2" charset="2"/>
            </a:endParaRPr>
          </a:p>
          <a:p>
            <a:pPr marL="800100" lvl="1" indent="-342900" algn="just">
              <a:buFont typeface="+mj-lt"/>
              <a:buAutoNum type="arabicPeriod"/>
            </a:pPr>
            <a:r>
              <a:rPr lang="en-GB" sz="1400" dirty="0" smtClean="0">
                <a:sym typeface="Wingdings" panose="05000000000000000000" pitchFamily="2" charset="2"/>
              </a:rPr>
              <a:t>Oxidation of beryllium, carbon, or tungsten clad structures in steam environments;</a:t>
            </a:r>
          </a:p>
          <a:p>
            <a:pPr marL="800100" lvl="1" indent="-342900" algn="just">
              <a:buFont typeface="+mj-lt"/>
              <a:buAutoNum type="arabicPeriod"/>
            </a:pPr>
            <a:r>
              <a:rPr lang="en-GB" sz="1400" dirty="0" smtClean="0">
                <a:sym typeface="Wingdings" panose="05000000000000000000" pitchFamily="2" charset="2"/>
              </a:rPr>
              <a:t>Condensation and freezing of water, or helium in cryogenic environments;</a:t>
            </a:r>
          </a:p>
          <a:p>
            <a:pPr marL="800100" lvl="1" indent="-342900" algn="just">
              <a:buFont typeface="+mj-lt"/>
              <a:buAutoNum type="arabicPeriod"/>
            </a:pPr>
            <a:r>
              <a:rPr lang="en-GB" sz="1400" dirty="0" smtClean="0">
                <a:sym typeface="Wingdings" panose="05000000000000000000" pitchFamily="2" charset="2"/>
              </a:rPr>
              <a:t>Flow boiling heat transfer correlations;</a:t>
            </a:r>
          </a:p>
          <a:p>
            <a:pPr marL="800100" lvl="1" indent="-342900" algn="just">
              <a:buFont typeface="+mj-lt"/>
              <a:buAutoNum type="arabicPeriod"/>
            </a:pPr>
            <a:r>
              <a:rPr lang="es-ES" sz="1400" dirty="0" smtClean="0"/>
              <a:t>N</a:t>
            </a:r>
            <a:r>
              <a:rPr lang="es-ES" sz="1400" baseline="-25000" dirty="0" smtClean="0"/>
              <a:t>2</a:t>
            </a:r>
            <a:r>
              <a:rPr lang="en-GB" sz="1400" dirty="0" smtClean="0">
                <a:sym typeface="Wingdings" panose="05000000000000000000" pitchFamily="2" charset="2"/>
              </a:rPr>
              <a:t>, Li, PbLi or helium as the working fluid;</a:t>
            </a:r>
          </a:p>
          <a:p>
            <a:pPr marL="800100" lvl="1" indent="-342900" algn="just">
              <a:buFont typeface="+mj-lt"/>
              <a:buAutoNum type="arabicPeriod"/>
            </a:pPr>
            <a:r>
              <a:rPr lang="en-GB" sz="1400" dirty="0" smtClean="0">
                <a:sym typeface="Wingdings" panose="05000000000000000000" pitchFamily="2" charset="2"/>
              </a:rPr>
              <a:t>Turbulent and centrifugal aerosol deposition</a:t>
            </a:r>
            <a:r>
              <a:rPr lang="en-GB" sz="1400" dirty="0">
                <a:sym typeface="Wingdings" panose="05000000000000000000" pitchFamily="2" charset="2"/>
              </a:rPr>
              <a:t>;</a:t>
            </a:r>
            <a:endParaRPr lang="en-GB" sz="1400" dirty="0" smtClean="0">
              <a:sym typeface="Wingdings" panose="05000000000000000000" pitchFamily="2" charset="2"/>
            </a:endParaRPr>
          </a:p>
          <a:p>
            <a:pPr marL="800100" lvl="1" indent="-342900" algn="just">
              <a:buFont typeface="+mj-lt"/>
              <a:buAutoNum type="arabicPeriod"/>
            </a:pPr>
            <a:r>
              <a:rPr lang="en-GB" sz="1400" dirty="0" smtClean="0">
                <a:sym typeface="Wingdings" panose="05000000000000000000" pitchFamily="2" charset="2"/>
              </a:rPr>
              <a:t>Enclosure radiant heat transfer;</a:t>
            </a:r>
          </a:p>
          <a:p>
            <a:pPr marL="800100" lvl="1" indent="-342900" algn="just">
              <a:buFont typeface="+mj-lt"/>
              <a:buAutoNum type="arabicPeriod"/>
            </a:pPr>
            <a:r>
              <a:rPr lang="en-GB" sz="1400" dirty="0" smtClean="0">
                <a:sym typeface="Wingdings" panose="05000000000000000000" pitchFamily="2" charset="2"/>
              </a:rPr>
              <a:t>Lithium-air reaction model, &amp;</a:t>
            </a:r>
          </a:p>
          <a:p>
            <a:pPr marL="800100" lvl="1" indent="-342900" algn="just">
              <a:buFont typeface="+mj-lt"/>
              <a:buAutoNum type="arabicPeriod"/>
            </a:pPr>
            <a:r>
              <a:rPr lang="en-GB" sz="1400" dirty="0" smtClean="0">
                <a:sym typeface="Wingdings" panose="05000000000000000000" pitchFamily="2" charset="2"/>
              </a:rPr>
              <a:t>Transport model for tritiated water (HTO).</a:t>
            </a:r>
          </a:p>
          <a:p>
            <a:pPr lvl="1" algn="just"/>
            <a:endParaRPr lang="en-GB" sz="1400" dirty="0" smtClean="0">
              <a:sym typeface="Wingdings" panose="05000000000000000000" pitchFamily="2" charset="2"/>
            </a:endParaRPr>
          </a:p>
          <a:p>
            <a:pPr marL="285750" indent="-285750" algn="just">
              <a:buFont typeface="Wingdings" panose="05000000000000000000" pitchFamily="2" charset="2"/>
              <a:buChar char="Ø"/>
            </a:pPr>
            <a:r>
              <a:rPr lang="en-GB" sz="1400" dirty="0" smtClean="0">
                <a:sym typeface="Wingdings" panose="05000000000000000000" pitchFamily="2" charset="2"/>
              </a:rPr>
              <a:t>References: </a:t>
            </a:r>
          </a:p>
          <a:p>
            <a:pPr marL="285750" indent="-285750" algn="just">
              <a:buFont typeface="Wingdings" panose="05000000000000000000" pitchFamily="2" charset="2"/>
              <a:buChar char="Ø"/>
            </a:pPr>
            <a:endParaRPr lang="en-GB" sz="1400" dirty="0" smtClean="0">
              <a:sym typeface="Wingdings" panose="05000000000000000000" pitchFamily="2" charset="2"/>
            </a:endParaRPr>
          </a:p>
          <a:p>
            <a:pPr marL="742950" lvl="1" indent="-285750" algn="just">
              <a:buFont typeface="Arial" panose="020B0604020202020204" pitchFamily="34" charset="0"/>
              <a:buChar char="•"/>
            </a:pPr>
            <a:r>
              <a:rPr lang="en-GB" sz="1400" dirty="0" smtClean="0"/>
              <a:t>Merrill, B. J., Moore, R. L., </a:t>
            </a:r>
            <a:r>
              <a:rPr lang="en-GB" sz="1400" dirty="0" err="1" smtClean="0"/>
              <a:t>Polkinghorne</a:t>
            </a:r>
            <a:r>
              <a:rPr lang="en-GB" sz="1400" dirty="0" smtClean="0"/>
              <a:t>, S. T., &amp; Petti, D. A. (2000). Modifications to the MELCOR code for application in fusion accident analyses. </a:t>
            </a:r>
            <a:r>
              <a:rPr lang="en-GB" sz="1400" i="1" dirty="0" smtClean="0"/>
              <a:t>Fusion Engineering and Design</a:t>
            </a:r>
            <a:r>
              <a:rPr lang="en-GB" sz="1400" dirty="0" smtClean="0"/>
              <a:t>, </a:t>
            </a:r>
            <a:r>
              <a:rPr lang="en-GB" sz="1400" i="1" dirty="0" smtClean="0"/>
              <a:t>51–52</a:t>
            </a:r>
            <a:r>
              <a:rPr lang="en-GB" sz="1400" dirty="0" smtClean="0"/>
              <a:t>, 555–563. </a:t>
            </a:r>
            <a:r>
              <a:rPr lang="en-GB" sz="1400" dirty="0" smtClean="0">
                <a:hlinkClick r:id="rId3"/>
              </a:rPr>
              <a:t>https://doi.org/10.1016/S0920-3796(00)00220-9</a:t>
            </a:r>
            <a:endParaRPr lang="en-GB" sz="1400" dirty="0" smtClean="0"/>
          </a:p>
          <a:p>
            <a:pPr marL="742950" lvl="1" indent="-285750" algn="just">
              <a:buFont typeface="Arial" panose="020B0604020202020204" pitchFamily="34" charset="0"/>
              <a:buChar char="•"/>
            </a:pPr>
            <a:r>
              <a:rPr lang="en-GB" sz="1400" dirty="0" err="1" smtClean="0"/>
              <a:t>Merril</a:t>
            </a:r>
            <a:r>
              <a:rPr lang="en-GB" sz="1400" dirty="0" smtClean="0"/>
              <a:t>, B. J. (2000). Modifications made to the MELCOR code for analyzing lithium fires in fusion </a:t>
            </a:r>
            <a:r>
              <a:rPr lang="en-GB" sz="1400" dirty="0" smtClean="0"/>
              <a:t>reactors.</a:t>
            </a:r>
            <a:endParaRPr lang="en-GB" sz="1400" dirty="0" smtClean="0"/>
          </a:p>
        </p:txBody>
      </p:sp>
    </p:spTree>
    <p:extLst>
      <p:ext uri="{BB962C8B-B14F-4D97-AF65-F5344CB8AC3E}">
        <p14:creationId xmlns:p14="http://schemas.microsoft.com/office/powerpoint/2010/main" val="10866583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066951" y="2382473"/>
            <a:ext cx="3867326" cy="3598877"/>
          </a:xfrm>
          <a:prstGeom prst="rect">
            <a:avLst/>
          </a:prstGeom>
        </p:spPr>
      </p:pic>
      <p:sp>
        <p:nvSpPr>
          <p:cNvPr id="18" name="CuadroTexto 4"/>
          <p:cNvSpPr txBox="1"/>
          <p:nvPr/>
        </p:nvSpPr>
        <p:spPr>
          <a:xfrm>
            <a:off x="6408909" y="5446503"/>
            <a:ext cx="55002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s-ES" sz="1200" b="1" dirty="0" smtClean="0"/>
              <a:t>Break</a:t>
            </a:r>
            <a:endParaRPr lang="es-ES" sz="1200" b="1" dirty="0"/>
          </a:p>
        </p:txBody>
      </p:sp>
      <p:sp>
        <p:nvSpPr>
          <p:cNvPr id="19" name="Multiplicar 18"/>
          <p:cNvSpPr/>
          <p:nvPr/>
        </p:nvSpPr>
        <p:spPr bwMode="auto">
          <a:xfrm>
            <a:off x="6854484" y="5395796"/>
            <a:ext cx="330332" cy="344280"/>
          </a:xfrm>
          <a:prstGeom prst="mathMultiply">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chemeClr val="tx1"/>
              </a:solidFill>
              <a:latin typeface="Segoe" pitchFamily="34" charset="0"/>
            </a:endParaRPr>
          </a:p>
        </p:txBody>
      </p:sp>
      <p:pic>
        <p:nvPicPr>
          <p:cNvPr id="1028" name="Picture 4" descr="Jne 04 00004 g001 55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139322" y="411060"/>
            <a:ext cx="2935232" cy="570451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a:t>2</a:t>
            </a:r>
            <a:r>
              <a:rPr lang="es-ES" dirty="0" smtClean="0"/>
              <a:t>. Problem description</a:t>
            </a:r>
            <a:endParaRPr lang="es-ES" dirty="0"/>
          </a:p>
        </p:txBody>
      </p:sp>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12" name="CuadroTexto 11"/>
          <p:cNvSpPr txBox="1"/>
          <p:nvPr/>
        </p:nvSpPr>
        <p:spPr>
          <a:xfrm>
            <a:off x="115893" y="831588"/>
            <a:ext cx="4680520" cy="5436360"/>
          </a:xfrm>
          <a:prstGeom prst="rect">
            <a:avLst/>
          </a:prstGeom>
          <a:noFill/>
        </p:spPr>
        <p:txBody>
          <a:bodyPr wrap="square" rtlCol="0">
            <a:spAutoFit/>
          </a:bodyPr>
          <a:lstStyle/>
          <a:p>
            <a:pPr marL="285750" indent="-285750" algn="just">
              <a:lnSpc>
                <a:spcPts val="2200"/>
              </a:lnSpc>
              <a:buFont typeface="Wingdings" panose="05000000000000000000" pitchFamily="2" charset="2"/>
              <a:buChar char="Ø"/>
            </a:pPr>
            <a:r>
              <a:rPr lang="es-ES" sz="1600" dirty="0"/>
              <a:t>Scenario </a:t>
            </a:r>
            <a:r>
              <a:rPr lang="es-ES" sz="1600" dirty="0" err="1"/>
              <a:t>analysed</a:t>
            </a:r>
            <a:r>
              <a:rPr lang="es-ES" sz="1600" dirty="0"/>
              <a:t>: </a:t>
            </a:r>
            <a:r>
              <a:rPr lang="es-ES" sz="1600" b="1" dirty="0"/>
              <a:t>break at the </a:t>
            </a:r>
            <a:r>
              <a:rPr lang="es-ES" sz="1600" b="1" dirty="0" err="1"/>
              <a:t>lowest</a:t>
            </a:r>
            <a:r>
              <a:rPr lang="es-ES" sz="1600" b="1" dirty="0"/>
              <a:t> </a:t>
            </a:r>
            <a:r>
              <a:rPr lang="es-ES" sz="1600" b="1" dirty="0" err="1"/>
              <a:t>height</a:t>
            </a:r>
            <a:r>
              <a:rPr lang="es-ES" sz="1600" b="1" dirty="0"/>
              <a:t> of the Primary Lithium Loop (PLO) with a lithium spill into the Lithium Loop Cell (LLC).</a:t>
            </a:r>
            <a:endParaRPr lang="es-ES" sz="1600" b="1" dirty="0">
              <a:sym typeface="Wingdings" panose="05000000000000000000" pitchFamily="2" charset="2"/>
            </a:endParaRPr>
          </a:p>
          <a:p>
            <a:pPr marL="285750" indent="-285750" algn="just">
              <a:lnSpc>
                <a:spcPts val="2200"/>
              </a:lnSpc>
              <a:buFont typeface="Wingdings" panose="05000000000000000000" pitchFamily="2" charset="2"/>
              <a:buChar char="Ø"/>
            </a:pPr>
            <a:endParaRPr lang="es-ES" sz="1600" dirty="0">
              <a:sym typeface="Wingdings" panose="05000000000000000000" pitchFamily="2" charset="2"/>
            </a:endParaRPr>
          </a:p>
          <a:p>
            <a:pPr marL="285750" indent="-285750" algn="just">
              <a:lnSpc>
                <a:spcPts val="2200"/>
              </a:lnSpc>
              <a:buFont typeface="Wingdings" panose="05000000000000000000" pitchFamily="2" charset="2"/>
              <a:buChar char="Ø"/>
            </a:pPr>
            <a:r>
              <a:rPr lang="es-ES" sz="1600" dirty="0" smtClean="0">
                <a:sym typeface="Wingdings" panose="05000000000000000000" pitchFamily="2" charset="2"/>
              </a:rPr>
              <a:t>Main </a:t>
            </a:r>
            <a:r>
              <a:rPr lang="es-ES" sz="1600" dirty="0">
                <a:sym typeface="Wingdings" panose="05000000000000000000" pitchFamily="2" charset="2"/>
              </a:rPr>
              <a:t>objective: </a:t>
            </a:r>
            <a:r>
              <a:rPr lang="es-ES" sz="1600" b="1" dirty="0">
                <a:sym typeface="Wingdings" panose="05000000000000000000" pitchFamily="2" charset="2"/>
              </a:rPr>
              <a:t>to </a:t>
            </a:r>
            <a:r>
              <a:rPr lang="es-ES" sz="1600" b="1" dirty="0" err="1">
                <a:sym typeface="Wingdings" panose="05000000000000000000" pitchFamily="2" charset="2"/>
              </a:rPr>
              <a:t>obtain</a:t>
            </a:r>
            <a:r>
              <a:rPr lang="es-ES" sz="1600" b="1" dirty="0">
                <a:sym typeface="Wingdings" panose="05000000000000000000" pitchFamily="2" charset="2"/>
              </a:rPr>
              <a:t> the key </a:t>
            </a:r>
            <a:r>
              <a:rPr lang="es-ES" sz="1600" b="1" dirty="0" err="1">
                <a:sym typeface="Wingdings" panose="05000000000000000000" pitchFamily="2" charset="2"/>
              </a:rPr>
              <a:t>metric</a:t>
            </a:r>
            <a:r>
              <a:rPr lang="es-ES" sz="1600" b="1" dirty="0">
                <a:sym typeface="Wingdings" panose="05000000000000000000" pitchFamily="2" charset="2"/>
              </a:rPr>
              <a:t> </a:t>
            </a:r>
            <a:r>
              <a:rPr lang="es-ES" sz="1600" b="1" dirty="0" smtClean="0">
                <a:sym typeface="Wingdings" panose="05000000000000000000" pitchFamily="2" charset="2"/>
              </a:rPr>
              <a:t>of </a:t>
            </a:r>
            <a:r>
              <a:rPr lang="es-ES" sz="1600" b="1" dirty="0" err="1" smtClean="0">
                <a:sym typeface="Wingdings" panose="05000000000000000000" pitchFamily="2" charset="2"/>
              </a:rPr>
              <a:t>the</a:t>
            </a:r>
            <a:r>
              <a:rPr lang="es-ES" sz="1600" b="1" dirty="0" smtClean="0">
                <a:sym typeface="Wingdings" panose="05000000000000000000" pitchFamily="2" charset="2"/>
              </a:rPr>
              <a:t> time </a:t>
            </a:r>
            <a:r>
              <a:rPr lang="es-ES" sz="1600" b="1" dirty="0">
                <a:sym typeface="Wingdings" panose="05000000000000000000" pitchFamily="2" charset="2"/>
              </a:rPr>
              <a:t>to </a:t>
            </a:r>
            <a:r>
              <a:rPr lang="es-ES" sz="1600" b="1" dirty="0" err="1" smtClean="0">
                <a:sym typeface="Wingdings" panose="05000000000000000000" pitchFamily="2" charset="2"/>
              </a:rPr>
              <a:t>reach</a:t>
            </a:r>
            <a:r>
              <a:rPr lang="es-ES" sz="1600" b="1" dirty="0" smtClean="0">
                <a:sym typeface="Wingdings" panose="05000000000000000000" pitchFamily="2" charset="2"/>
              </a:rPr>
              <a:t> </a:t>
            </a:r>
            <a:r>
              <a:rPr lang="es-ES" sz="1600" b="1" dirty="0" err="1" smtClean="0">
                <a:sym typeface="Wingdings" panose="05000000000000000000" pitchFamily="2" charset="2"/>
              </a:rPr>
              <a:t>lithium</a:t>
            </a:r>
            <a:r>
              <a:rPr lang="es-ES" sz="1600" b="1" dirty="0" smtClean="0">
                <a:sym typeface="Wingdings" panose="05000000000000000000" pitchFamily="2" charset="2"/>
              </a:rPr>
              <a:t> </a:t>
            </a:r>
            <a:r>
              <a:rPr lang="es-ES" sz="1600" b="1" dirty="0" err="1">
                <a:sym typeface="Wingdings" panose="05000000000000000000" pitchFamily="2" charset="2"/>
              </a:rPr>
              <a:t>solidification</a:t>
            </a:r>
            <a:r>
              <a:rPr lang="es-ES" sz="1600" b="1" dirty="0" smtClean="0">
                <a:sym typeface="Wingdings" panose="05000000000000000000" pitchFamily="2" charset="2"/>
              </a:rPr>
              <a:t>.</a:t>
            </a:r>
            <a:endParaRPr lang="es-ES" sz="1600" dirty="0" smtClean="0">
              <a:sym typeface="Wingdings" panose="05000000000000000000" pitchFamily="2" charset="2"/>
            </a:endParaRPr>
          </a:p>
          <a:p>
            <a:pPr marL="285750" indent="-285750" algn="just">
              <a:lnSpc>
                <a:spcPts val="2200"/>
              </a:lnSpc>
              <a:buFont typeface="Wingdings" panose="05000000000000000000" pitchFamily="2" charset="2"/>
              <a:buChar char="Ø"/>
            </a:pPr>
            <a:endParaRPr lang="es-ES" sz="1600" dirty="0">
              <a:sym typeface="Wingdings" panose="05000000000000000000" pitchFamily="2" charset="2"/>
            </a:endParaRPr>
          </a:p>
          <a:p>
            <a:pPr marL="285750" indent="-285750" algn="just">
              <a:lnSpc>
                <a:spcPts val="2200"/>
              </a:lnSpc>
              <a:buFont typeface="Wingdings" panose="05000000000000000000" pitchFamily="2" charset="2"/>
              <a:buChar char="Ø"/>
            </a:pPr>
            <a:r>
              <a:rPr lang="es-ES" sz="1600" dirty="0" smtClean="0">
                <a:sym typeface="Wingdings" panose="05000000000000000000" pitchFamily="2" charset="2"/>
              </a:rPr>
              <a:t>To </a:t>
            </a:r>
            <a:r>
              <a:rPr lang="es-ES" sz="1600" dirty="0" err="1" smtClean="0">
                <a:sym typeface="Wingdings" panose="05000000000000000000" pitchFamily="2" charset="2"/>
              </a:rPr>
              <a:t>analyse</a:t>
            </a:r>
            <a:r>
              <a:rPr lang="es-ES" sz="1600" dirty="0" smtClean="0">
                <a:sym typeface="Wingdings" panose="05000000000000000000" pitchFamily="2" charset="2"/>
              </a:rPr>
              <a:t> </a:t>
            </a:r>
            <a:r>
              <a:rPr lang="es-ES" sz="1600" dirty="0">
                <a:sym typeface="Wingdings" panose="05000000000000000000" pitchFamily="2" charset="2"/>
              </a:rPr>
              <a:t>the </a:t>
            </a:r>
            <a:r>
              <a:rPr lang="es-ES" sz="1600" dirty="0" smtClean="0">
                <a:sym typeface="Wingdings" panose="05000000000000000000" pitchFamily="2" charset="2"/>
              </a:rPr>
              <a:t>problem, 4 phases:</a:t>
            </a:r>
            <a:endParaRPr lang="es-ES" sz="1600" dirty="0">
              <a:sym typeface="Wingdings" panose="05000000000000000000" pitchFamily="2" charset="2"/>
            </a:endParaRPr>
          </a:p>
          <a:p>
            <a:pPr marL="285750" indent="-285750" algn="just">
              <a:lnSpc>
                <a:spcPts val="2200"/>
              </a:lnSpc>
              <a:buFont typeface="Arial" panose="020B0604020202020204" pitchFamily="34" charset="0"/>
              <a:buChar char="•"/>
            </a:pPr>
            <a:endParaRPr lang="es-ES" sz="1600" dirty="0">
              <a:sym typeface="Wingdings" panose="05000000000000000000" pitchFamily="2" charset="2"/>
            </a:endParaRPr>
          </a:p>
          <a:p>
            <a:pPr marL="800100" lvl="1" indent="-342900" algn="just">
              <a:lnSpc>
                <a:spcPts val="2200"/>
              </a:lnSpc>
              <a:buFont typeface="+mj-lt"/>
              <a:buAutoNum type="arabicPeriod"/>
            </a:pPr>
            <a:r>
              <a:rPr lang="es-ES" sz="1600" b="1" dirty="0">
                <a:sym typeface="Wingdings" panose="05000000000000000000" pitchFamily="2" charset="2"/>
              </a:rPr>
              <a:t>Lithium spill </a:t>
            </a:r>
            <a:r>
              <a:rPr lang="es-ES" sz="1600" b="1" dirty="0" err="1">
                <a:sym typeface="Wingdings" panose="05000000000000000000" pitchFamily="2" charset="2"/>
              </a:rPr>
              <a:t>estimate</a:t>
            </a:r>
            <a:r>
              <a:rPr lang="es-ES" sz="1600" b="1" dirty="0">
                <a:sym typeface="Wingdings" panose="05000000000000000000" pitchFamily="2" charset="2"/>
              </a:rPr>
              <a:t>.</a:t>
            </a:r>
          </a:p>
          <a:p>
            <a:pPr marL="800100" lvl="1" indent="-342900" algn="just">
              <a:lnSpc>
                <a:spcPts val="2200"/>
              </a:lnSpc>
              <a:buFont typeface="+mj-lt"/>
              <a:buAutoNum type="arabicPeriod"/>
            </a:pPr>
            <a:endParaRPr lang="es-ES" sz="1600" b="1" dirty="0">
              <a:sym typeface="Wingdings" panose="05000000000000000000" pitchFamily="2" charset="2"/>
            </a:endParaRPr>
          </a:p>
          <a:p>
            <a:pPr marL="800100" lvl="1" indent="-342900" algn="just">
              <a:lnSpc>
                <a:spcPts val="2200"/>
              </a:lnSpc>
              <a:buFont typeface="+mj-lt"/>
              <a:buAutoNum type="arabicPeriod"/>
            </a:pPr>
            <a:r>
              <a:rPr lang="es-ES" sz="1600" b="1" dirty="0">
                <a:sym typeface="Wingdings" panose="05000000000000000000" pitchFamily="2" charset="2"/>
              </a:rPr>
              <a:t>Spill </a:t>
            </a:r>
            <a:r>
              <a:rPr lang="es-ES" sz="1600" b="1" dirty="0" err="1">
                <a:sym typeface="Wingdings" panose="05000000000000000000" pitchFamily="2" charset="2"/>
              </a:rPr>
              <a:t>function</a:t>
            </a:r>
            <a:r>
              <a:rPr lang="es-ES" sz="1600" dirty="0">
                <a:sym typeface="Wingdings" panose="05000000000000000000" pitchFamily="2" charset="2"/>
              </a:rPr>
              <a:t> </a:t>
            </a:r>
            <a:r>
              <a:rPr lang="es-ES" sz="1600" dirty="0" smtClean="0">
                <a:sym typeface="Wingdings" panose="05000000000000000000" pitchFamily="2" charset="2"/>
              </a:rPr>
              <a:t>(study of the </a:t>
            </a:r>
            <a:r>
              <a:rPr lang="es-ES" sz="1600" dirty="0" err="1" smtClean="0">
                <a:sym typeface="Wingdings" panose="05000000000000000000" pitchFamily="2" charset="2"/>
              </a:rPr>
              <a:t>spreading</a:t>
            </a:r>
            <a:r>
              <a:rPr lang="es-ES" sz="1600" dirty="0" smtClean="0">
                <a:sym typeface="Wingdings" panose="05000000000000000000" pitchFamily="2" charset="2"/>
              </a:rPr>
              <a:t> </a:t>
            </a:r>
            <a:r>
              <a:rPr lang="es-ES" sz="1600" dirty="0" err="1">
                <a:sym typeface="Wingdings" panose="05000000000000000000" pitchFamily="2" charset="2"/>
              </a:rPr>
              <a:t>area</a:t>
            </a:r>
            <a:r>
              <a:rPr lang="es-ES" sz="1600" dirty="0">
                <a:sym typeface="Wingdings" panose="05000000000000000000" pitchFamily="2" charset="2"/>
              </a:rPr>
              <a:t> </a:t>
            </a:r>
            <a:r>
              <a:rPr lang="es-ES" sz="1600" dirty="0" smtClean="0">
                <a:sym typeface="Wingdings" panose="05000000000000000000" pitchFamily="2" charset="2"/>
              </a:rPr>
              <a:t>as a </a:t>
            </a:r>
            <a:r>
              <a:rPr lang="es-ES" sz="1600" dirty="0" err="1">
                <a:sym typeface="Wingdings" panose="05000000000000000000" pitchFamily="2" charset="2"/>
              </a:rPr>
              <a:t>function</a:t>
            </a:r>
            <a:r>
              <a:rPr lang="es-ES" sz="1600" dirty="0">
                <a:sym typeface="Wingdings" panose="05000000000000000000" pitchFamily="2" charset="2"/>
              </a:rPr>
              <a:t> of </a:t>
            </a:r>
            <a:r>
              <a:rPr lang="es-ES" sz="1600" dirty="0" smtClean="0">
                <a:sym typeface="Wingdings" panose="05000000000000000000" pitchFamily="2" charset="2"/>
              </a:rPr>
              <a:t>time).</a:t>
            </a:r>
            <a:endParaRPr lang="es-ES" sz="1600" dirty="0">
              <a:sym typeface="Wingdings" panose="05000000000000000000" pitchFamily="2" charset="2"/>
            </a:endParaRPr>
          </a:p>
          <a:p>
            <a:pPr marL="800100" lvl="1" indent="-342900" algn="just">
              <a:lnSpc>
                <a:spcPts val="2200"/>
              </a:lnSpc>
              <a:buFont typeface="+mj-lt"/>
              <a:buAutoNum type="arabicPeriod"/>
            </a:pPr>
            <a:endParaRPr lang="es-ES" sz="1600" dirty="0">
              <a:sym typeface="Wingdings" panose="05000000000000000000" pitchFamily="2" charset="2"/>
            </a:endParaRPr>
          </a:p>
          <a:p>
            <a:pPr marL="800100" lvl="1" indent="-342900" algn="just">
              <a:lnSpc>
                <a:spcPts val="2200"/>
              </a:lnSpc>
              <a:buFont typeface="+mj-lt"/>
              <a:buAutoNum type="arabicPeriod"/>
            </a:pPr>
            <a:r>
              <a:rPr lang="es-ES" sz="1600" b="1" dirty="0">
                <a:sym typeface="Wingdings" panose="05000000000000000000" pitchFamily="2" charset="2"/>
              </a:rPr>
              <a:t>Lithium </a:t>
            </a:r>
            <a:r>
              <a:rPr lang="es-ES" sz="1600" b="1" dirty="0" err="1">
                <a:sym typeface="Wingdings" panose="05000000000000000000" pitchFamily="2" charset="2"/>
              </a:rPr>
              <a:t>spreading</a:t>
            </a:r>
            <a:r>
              <a:rPr lang="es-ES" sz="1600" b="1" dirty="0">
                <a:sym typeface="Wingdings" panose="05000000000000000000" pitchFamily="2" charset="2"/>
              </a:rPr>
              <a:t> </a:t>
            </a:r>
            <a:r>
              <a:rPr lang="es-ES" sz="1600" b="1" dirty="0" smtClean="0">
                <a:sym typeface="Wingdings" panose="05000000000000000000" pitchFamily="2" charset="2"/>
              </a:rPr>
              <a:t>model</a:t>
            </a:r>
            <a:r>
              <a:rPr lang="es-ES" sz="1600" dirty="0" smtClean="0">
                <a:sym typeface="Wingdings" panose="05000000000000000000" pitchFamily="2" charset="2"/>
              </a:rPr>
              <a:t>, with the </a:t>
            </a:r>
            <a:r>
              <a:rPr lang="es-ES" sz="1600" dirty="0" err="1" smtClean="0">
                <a:sym typeface="Wingdings" panose="05000000000000000000" pitchFamily="2" charset="2"/>
              </a:rPr>
              <a:t>aim</a:t>
            </a:r>
            <a:r>
              <a:rPr lang="es-ES" sz="1600" dirty="0" smtClean="0">
                <a:sym typeface="Wingdings" panose="05000000000000000000" pitchFamily="2" charset="2"/>
              </a:rPr>
              <a:t> of </a:t>
            </a:r>
            <a:r>
              <a:rPr lang="es-ES" sz="1600" dirty="0" err="1" smtClean="0">
                <a:sym typeface="Wingdings" panose="05000000000000000000" pitchFamily="2" charset="2"/>
              </a:rPr>
              <a:t>capturing</a:t>
            </a:r>
            <a:r>
              <a:rPr lang="es-ES" sz="1600" dirty="0" smtClean="0">
                <a:sym typeface="Wingdings" panose="05000000000000000000" pitchFamily="2" charset="2"/>
              </a:rPr>
              <a:t> the heat transfer area </a:t>
            </a:r>
            <a:r>
              <a:rPr lang="es-ES" sz="1600" dirty="0" err="1" smtClean="0">
                <a:sym typeface="Wingdings" panose="05000000000000000000" pitchFamily="2" charset="2"/>
              </a:rPr>
              <a:t>evolution</a:t>
            </a:r>
            <a:r>
              <a:rPr lang="es-ES" sz="1600" dirty="0">
                <a:sym typeface="Wingdings" panose="05000000000000000000" pitchFamily="2" charset="2"/>
              </a:rPr>
              <a:t>.</a:t>
            </a:r>
            <a:endParaRPr lang="es-ES" sz="1600" b="1" dirty="0">
              <a:sym typeface="Wingdings" panose="05000000000000000000" pitchFamily="2" charset="2"/>
            </a:endParaRPr>
          </a:p>
          <a:p>
            <a:pPr marL="800100" lvl="1" indent="-342900" algn="just">
              <a:lnSpc>
                <a:spcPts val="2200"/>
              </a:lnSpc>
              <a:buFont typeface="+mj-lt"/>
              <a:buAutoNum type="arabicPeriod"/>
            </a:pPr>
            <a:endParaRPr lang="es-ES" sz="1600" dirty="0">
              <a:sym typeface="Wingdings" panose="05000000000000000000" pitchFamily="2" charset="2"/>
            </a:endParaRPr>
          </a:p>
          <a:p>
            <a:pPr marL="800100" lvl="1" indent="-342900" algn="just">
              <a:lnSpc>
                <a:spcPts val="2200"/>
              </a:lnSpc>
              <a:buFont typeface="+mj-lt"/>
              <a:buAutoNum type="arabicPeriod"/>
            </a:pPr>
            <a:r>
              <a:rPr lang="es-ES" sz="1600" b="1" dirty="0" smtClean="0">
                <a:sym typeface="Wingdings" panose="05000000000000000000" pitchFamily="2" charset="2"/>
              </a:rPr>
              <a:t>Lithium Loop Cell </a:t>
            </a:r>
            <a:r>
              <a:rPr lang="es-ES" sz="1600" b="1" dirty="0">
                <a:sym typeface="Wingdings" panose="05000000000000000000" pitchFamily="2" charset="2"/>
              </a:rPr>
              <a:t>MELCOR </a:t>
            </a:r>
            <a:r>
              <a:rPr lang="es-ES" sz="1600" b="1" dirty="0" err="1" smtClean="0">
                <a:sym typeface="Wingdings" panose="05000000000000000000" pitchFamily="2" charset="2"/>
              </a:rPr>
              <a:t>model</a:t>
            </a:r>
            <a:r>
              <a:rPr lang="es-ES" sz="1600" b="1" dirty="0" smtClean="0">
                <a:sym typeface="Wingdings" panose="05000000000000000000" pitchFamily="2" charset="2"/>
              </a:rPr>
              <a:t>.</a:t>
            </a:r>
          </a:p>
          <a:p>
            <a:pPr lvl="1" algn="just">
              <a:lnSpc>
                <a:spcPts val="2200"/>
              </a:lnSpc>
            </a:pPr>
            <a:endParaRPr lang="es-ES" sz="1600" b="1" dirty="0" smtClean="0">
              <a:sym typeface="Wingdings" panose="05000000000000000000" pitchFamily="2" charset="2"/>
            </a:endParaRPr>
          </a:p>
        </p:txBody>
      </p:sp>
      <p:sp>
        <p:nvSpPr>
          <p:cNvPr id="15" name="Rectángulo 14"/>
          <p:cNvSpPr/>
          <p:nvPr/>
        </p:nvSpPr>
        <p:spPr>
          <a:xfrm>
            <a:off x="8824269" y="6238682"/>
            <a:ext cx="3350005" cy="25391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spcAft>
                <a:spcPts val="1000"/>
              </a:spcAft>
            </a:pPr>
            <a:r>
              <a:rPr lang="en-GB" sz="1050" b="1" u="sng" dirty="0">
                <a:ea typeface="Calibri" panose="020F0502020204030204" pitchFamily="34" charset="0"/>
                <a:cs typeface="Times New Roman" panose="02020603050405020304" pitchFamily="18" charset="0"/>
              </a:rPr>
              <a:t>Figure 4</a:t>
            </a:r>
            <a:r>
              <a:rPr lang="en-GB" sz="1050" b="1" dirty="0" smtClean="0">
                <a:ea typeface="Calibri" panose="020F0502020204030204" pitchFamily="34" charset="0"/>
                <a:cs typeface="Times New Roman" panose="02020603050405020304" pitchFamily="18" charset="0"/>
              </a:rPr>
              <a:t>: Test Cell and lithium loop of IFMIF-DONES [18]</a:t>
            </a:r>
            <a:endParaRPr lang="es-ES" sz="1050" b="1" dirty="0">
              <a:ea typeface="Calibri" panose="020F0502020204030204" pitchFamily="34" charset="0"/>
              <a:cs typeface="Times New Roman" panose="02020603050405020304" pitchFamily="18" charset="0"/>
            </a:endParaRPr>
          </a:p>
        </p:txBody>
      </p:sp>
      <p:sp>
        <p:nvSpPr>
          <p:cNvPr id="17" name="Rectángulo 16"/>
          <p:cNvSpPr/>
          <p:nvPr/>
        </p:nvSpPr>
        <p:spPr>
          <a:xfrm>
            <a:off x="5633531" y="6002392"/>
            <a:ext cx="2734167" cy="25391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spcAft>
                <a:spcPts val="1000"/>
              </a:spcAft>
            </a:pPr>
            <a:r>
              <a:rPr lang="en-GB" sz="1050" b="1" u="sng" dirty="0">
                <a:ea typeface="Calibri" panose="020F0502020204030204" pitchFamily="34" charset="0"/>
                <a:cs typeface="Times New Roman" panose="02020603050405020304" pitchFamily="18" charset="0"/>
              </a:rPr>
              <a:t>Figure 3</a:t>
            </a:r>
            <a:r>
              <a:rPr lang="en-GB" sz="1050" b="1" dirty="0" smtClean="0">
                <a:ea typeface="Calibri" panose="020F0502020204030204" pitchFamily="34" charset="0"/>
                <a:cs typeface="Times New Roman" panose="02020603050405020304" pitchFamily="18" charset="0"/>
              </a:rPr>
              <a:t>: Primary Li loop scheme (PLO) [16]</a:t>
            </a:r>
            <a:endParaRPr lang="es-ES" sz="1050" b="1" dirty="0">
              <a:ea typeface="Calibri" panose="020F0502020204030204" pitchFamily="34" charset="0"/>
              <a:cs typeface="Times New Roman" panose="02020603050405020304" pitchFamily="18" charset="0"/>
            </a:endParaRPr>
          </a:p>
        </p:txBody>
      </p:sp>
      <p:pic>
        <p:nvPicPr>
          <p:cNvPr id="20" name="Imagen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7983" y="0"/>
            <a:ext cx="3907405" cy="2197916"/>
          </a:xfrm>
          <a:prstGeom prst="rect">
            <a:avLst/>
          </a:prstGeom>
        </p:spPr>
      </p:pic>
      <p:sp>
        <p:nvSpPr>
          <p:cNvPr id="21" name="Rectángulo 20"/>
          <p:cNvSpPr/>
          <p:nvPr/>
        </p:nvSpPr>
        <p:spPr>
          <a:xfrm>
            <a:off x="7432645" y="637563"/>
            <a:ext cx="612397" cy="629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Conector recto de flecha 21"/>
          <p:cNvCxnSpPr/>
          <p:nvPr/>
        </p:nvCxnSpPr>
        <p:spPr>
          <a:xfrm flipH="1">
            <a:off x="7491369" y="1384183"/>
            <a:ext cx="176168" cy="9815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6098796" y="4219662"/>
            <a:ext cx="2558642" cy="1610687"/>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4"/>
          <p:cNvSpPr txBox="1"/>
          <p:nvPr/>
        </p:nvSpPr>
        <p:spPr>
          <a:xfrm>
            <a:off x="6116694" y="4231497"/>
            <a:ext cx="499239"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s-ES" b="1" dirty="0" smtClean="0"/>
              <a:t>LLC</a:t>
            </a:r>
            <a:endParaRPr lang="es-ES" b="1" dirty="0"/>
          </a:p>
        </p:txBody>
      </p:sp>
      <p:sp>
        <p:nvSpPr>
          <p:cNvPr id="28" name="CuadroTexto 4"/>
          <p:cNvSpPr txBox="1"/>
          <p:nvPr/>
        </p:nvSpPr>
        <p:spPr>
          <a:xfrm>
            <a:off x="6529152" y="2647376"/>
            <a:ext cx="415242"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s-ES" b="1" dirty="0" smtClean="0"/>
              <a:t>TC</a:t>
            </a:r>
            <a:endParaRPr lang="es-ES" b="1" dirty="0"/>
          </a:p>
        </p:txBody>
      </p:sp>
      <p:cxnSp>
        <p:nvCxnSpPr>
          <p:cNvPr id="26" name="Conector recto 25"/>
          <p:cNvCxnSpPr/>
          <p:nvPr/>
        </p:nvCxnSpPr>
        <p:spPr>
          <a:xfrm flipV="1">
            <a:off x="8170877" y="981513"/>
            <a:ext cx="1166070" cy="16190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V="1">
            <a:off x="8180664" y="3548543"/>
            <a:ext cx="1701567" cy="630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flipV="1">
            <a:off x="8693791" y="3590488"/>
            <a:ext cx="1247163" cy="615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8678411" y="5842936"/>
            <a:ext cx="1447101" cy="348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255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3</a:t>
            </a:r>
            <a:r>
              <a:rPr lang="es-ES" dirty="0" smtClean="0"/>
              <a:t>. Lithium spill </a:t>
            </a:r>
            <a:r>
              <a:rPr lang="es-ES" dirty="0" err="1" smtClean="0"/>
              <a:t>estimate</a:t>
            </a:r>
            <a:endParaRPr lang="es-ES" dirty="0"/>
          </a:p>
        </p:txBody>
      </p:sp>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grpSp>
        <p:nvGrpSpPr>
          <p:cNvPr id="6" name="Grupo 5"/>
          <p:cNvGrpSpPr>
            <a:grpSpLocks noChangeAspect="1"/>
          </p:cNvGrpSpPr>
          <p:nvPr/>
        </p:nvGrpSpPr>
        <p:grpSpPr>
          <a:xfrm>
            <a:off x="5832689" y="654589"/>
            <a:ext cx="6259730" cy="5580032"/>
            <a:chOff x="3331460" y="1080778"/>
            <a:chExt cx="5777044" cy="5149756"/>
          </a:xfrm>
        </p:grpSpPr>
        <p:sp>
          <p:nvSpPr>
            <p:cNvPr id="7" name="Rectángulo 6"/>
            <p:cNvSpPr/>
            <p:nvPr/>
          </p:nvSpPr>
          <p:spPr>
            <a:xfrm>
              <a:off x="5225869" y="5847075"/>
              <a:ext cx="1988226" cy="383459"/>
            </a:xfrm>
            <a:prstGeom prst="rect">
              <a:avLst/>
            </a:prstGeom>
          </p:spPr>
          <p:txBody>
            <a:bodyPr wrap="square">
              <a:spAutoFit/>
            </a:bodyPr>
            <a:lstStyle/>
            <a:p>
              <a:pPr algn="ctr">
                <a:spcAft>
                  <a:spcPts val="1000"/>
                </a:spcAft>
              </a:pPr>
              <a:r>
                <a:rPr lang="en-GB" sz="1050" b="1" u="sng" dirty="0">
                  <a:ea typeface="Calibri" panose="020F0502020204030204" pitchFamily="34" charset="0"/>
                  <a:cs typeface="Times New Roman" panose="02020603050405020304" pitchFamily="18" charset="0"/>
                </a:rPr>
                <a:t>Figure 5</a:t>
              </a:r>
              <a:r>
                <a:rPr lang="en-GB" sz="1050" b="1" dirty="0" smtClean="0">
                  <a:ea typeface="Calibri" panose="020F0502020204030204" pitchFamily="34" charset="0"/>
                  <a:cs typeface="Times New Roman" panose="02020603050405020304" pitchFamily="18" charset="0"/>
                </a:rPr>
                <a:t>: SNAP view of the MELCOR model of DONES PLO</a:t>
              </a:r>
              <a:endParaRPr lang="es-ES" sz="1050" b="1" dirty="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2"/>
            <a:stretch>
              <a:fillRect/>
            </a:stretch>
          </p:blipFill>
          <p:spPr>
            <a:xfrm>
              <a:off x="3331460" y="1080778"/>
              <a:ext cx="5777044" cy="4696445"/>
            </a:xfrm>
            <a:prstGeom prst="rect">
              <a:avLst/>
            </a:prstGeom>
          </p:spPr>
        </p:pic>
      </p:grpSp>
      <p:sp>
        <p:nvSpPr>
          <p:cNvPr id="9" name="CuadroTexto 24"/>
          <p:cNvSpPr txBox="1"/>
          <p:nvPr/>
        </p:nvSpPr>
        <p:spPr>
          <a:xfrm>
            <a:off x="112139" y="854239"/>
            <a:ext cx="5595457" cy="5452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ts val="2200"/>
              </a:lnSpc>
              <a:buFont typeface="Wingdings" panose="05000000000000000000" pitchFamily="2" charset="2"/>
              <a:buChar char="Ø"/>
            </a:pPr>
            <a:r>
              <a:rPr lang="es-ES" b="1" dirty="0" smtClean="0"/>
              <a:t>Main </a:t>
            </a:r>
            <a:r>
              <a:rPr lang="es-ES" b="1" dirty="0" err="1" smtClean="0"/>
              <a:t>sections</a:t>
            </a:r>
            <a:r>
              <a:rPr lang="es-ES" b="1" dirty="0" smtClean="0"/>
              <a:t> of the MELCOR model:</a:t>
            </a:r>
          </a:p>
          <a:p>
            <a:pPr marL="285750" indent="-285750">
              <a:lnSpc>
                <a:spcPts val="2200"/>
              </a:lnSpc>
              <a:buFont typeface="Wingdings" panose="05000000000000000000" pitchFamily="2" charset="2"/>
              <a:buChar char="Ø"/>
            </a:pPr>
            <a:endParaRPr lang="es-ES" sz="1600" dirty="0" smtClean="0"/>
          </a:p>
          <a:p>
            <a:pPr marL="742950" lvl="1" indent="-285750">
              <a:lnSpc>
                <a:spcPts val="2200"/>
              </a:lnSpc>
              <a:buFont typeface="Arial" panose="020B0604020202020204" pitchFamily="34" charset="0"/>
              <a:buChar char="•"/>
            </a:pPr>
            <a:r>
              <a:rPr lang="es-ES" sz="1600" b="1" dirty="0" err="1" smtClean="0"/>
              <a:t>Vacuum</a:t>
            </a:r>
            <a:r>
              <a:rPr lang="es-ES" sz="1600" b="1" dirty="0" smtClean="0"/>
              <a:t> </a:t>
            </a:r>
            <a:r>
              <a:rPr lang="es-ES" sz="1600" b="1" dirty="0" err="1" smtClean="0"/>
              <a:t>pumping</a:t>
            </a:r>
            <a:r>
              <a:rPr lang="es-ES" sz="1600" b="1" dirty="0" smtClean="0"/>
              <a:t> system</a:t>
            </a:r>
            <a:r>
              <a:rPr lang="es-ES" sz="1600" dirty="0" smtClean="0"/>
              <a:t> </a:t>
            </a:r>
            <a:r>
              <a:rPr lang="es-ES" sz="1600" dirty="0" err="1" smtClean="0"/>
              <a:t>serving</a:t>
            </a:r>
            <a:r>
              <a:rPr lang="es-ES" sz="1600" dirty="0" smtClean="0"/>
              <a:t> the Li loop through the beam duct (CV050);</a:t>
            </a:r>
          </a:p>
          <a:p>
            <a:pPr marL="742950" lvl="1" indent="-285750" algn="just">
              <a:lnSpc>
                <a:spcPts val="2200"/>
              </a:lnSpc>
              <a:buFont typeface="Arial" panose="020B0604020202020204" pitchFamily="34" charset="0"/>
              <a:buChar char="•"/>
            </a:pPr>
            <a:r>
              <a:rPr lang="es-ES" sz="1600" dirty="0">
                <a:sym typeface="Wingdings" panose="05000000000000000000" pitchFamily="2" charset="2"/>
              </a:rPr>
              <a:t>The </a:t>
            </a:r>
            <a:r>
              <a:rPr lang="es-ES" sz="1600" b="1" dirty="0">
                <a:sym typeface="Wingdings" panose="05000000000000000000" pitchFamily="2" charset="2"/>
              </a:rPr>
              <a:t>Target </a:t>
            </a:r>
            <a:r>
              <a:rPr lang="es-ES" sz="1600" b="1" dirty="0" err="1">
                <a:sym typeface="Wingdings" panose="05000000000000000000" pitchFamily="2" charset="2"/>
              </a:rPr>
              <a:t>Assembly</a:t>
            </a:r>
            <a:r>
              <a:rPr lang="es-ES" sz="1600" dirty="0">
                <a:sym typeface="Wingdings" panose="05000000000000000000" pitchFamily="2" charset="2"/>
              </a:rPr>
              <a:t>, </a:t>
            </a:r>
            <a:r>
              <a:rPr lang="es-ES" sz="1600" dirty="0" err="1">
                <a:sym typeface="Wingdings" panose="05000000000000000000" pitchFamily="2" charset="2"/>
              </a:rPr>
              <a:t>composed</a:t>
            </a:r>
            <a:r>
              <a:rPr lang="es-ES" sz="1600" dirty="0">
                <a:sym typeface="Wingdings" panose="05000000000000000000" pitchFamily="2" charset="2"/>
              </a:rPr>
              <a:t> of the </a:t>
            </a:r>
            <a:r>
              <a:rPr lang="es-ES" sz="1600" dirty="0" err="1">
                <a:sym typeface="Wingdings" panose="05000000000000000000" pitchFamily="2" charset="2"/>
              </a:rPr>
              <a:t>straightener-reducer</a:t>
            </a:r>
            <a:r>
              <a:rPr lang="es-ES" sz="1600" dirty="0">
                <a:sym typeface="Wingdings" panose="05000000000000000000" pitchFamily="2" charset="2"/>
              </a:rPr>
              <a:t> </a:t>
            </a:r>
            <a:r>
              <a:rPr lang="es-ES" sz="1600" dirty="0" err="1">
                <a:sym typeface="Wingdings" panose="05000000000000000000" pitchFamily="2" charset="2"/>
              </a:rPr>
              <a:t>nozzle</a:t>
            </a:r>
            <a:r>
              <a:rPr lang="es-ES" sz="1600" dirty="0">
                <a:sym typeface="Wingdings" panose="05000000000000000000" pitchFamily="2" charset="2"/>
              </a:rPr>
              <a:t> (CV100), the Target Vacuum </a:t>
            </a:r>
            <a:r>
              <a:rPr lang="es-ES" sz="1600" dirty="0" err="1">
                <a:sym typeface="Wingdings" panose="05000000000000000000" pitchFamily="2" charset="2"/>
              </a:rPr>
              <a:t>Chamber</a:t>
            </a:r>
            <a:r>
              <a:rPr lang="es-ES" sz="1600" dirty="0">
                <a:sym typeface="Wingdings" panose="05000000000000000000" pitchFamily="2" charset="2"/>
              </a:rPr>
              <a:t> (CV200), and the </a:t>
            </a:r>
            <a:r>
              <a:rPr lang="es-ES" sz="1600" dirty="0" err="1">
                <a:sym typeface="Wingdings" panose="05000000000000000000" pitchFamily="2" charset="2"/>
              </a:rPr>
              <a:t>last</a:t>
            </a:r>
            <a:r>
              <a:rPr lang="es-ES" sz="1600" dirty="0">
                <a:sym typeface="Wingdings" panose="05000000000000000000" pitchFamily="2" charset="2"/>
              </a:rPr>
              <a:t> </a:t>
            </a:r>
            <a:r>
              <a:rPr lang="es-ES" sz="1600" dirty="0" err="1">
                <a:sym typeface="Wingdings" panose="05000000000000000000" pitchFamily="2" charset="2"/>
              </a:rPr>
              <a:t>section</a:t>
            </a:r>
            <a:r>
              <a:rPr lang="es-ES" sz="1600" dirty="0">
                <a:sym typeface="Wingdings" panose="05000000000000000000" pitchFamily="2" charset="2"/>
              </a:rPr>
              <a:t> of the  beam duct (CV150);</a:t>
            </a:r>
          </a:p>
          <a:p>
            <a:pPr marL="742950" lvl="1" indent="-285750">
              <a:lnSpc>
                <a:spcPts val="2200"/>
              </a:lnSpc>
              <a:buFont typeface="Arial" panose="020B0604020202020204" pitchFamily="34" charset="0"/>
              <a:buChar char="•"/>
            </a:pPr>
            <a:r>
              <a:rPr lang="es-ES" sz="1600" b="1" dirty="0" smtClean="0"/>
              <a:t>Quench Tank</a:t>
            </a:r>
            <a:r>
              <a:rPr lang="es-ES" sz="1600" dirty="0" smtClean="0"/>
              <a:t> and </a:t>
            </a:r>
            <a:r>
              <a:rPr lang="es-ES" sz="1600" b="1" dirty="0" smtClean="0"/>
              <a:t>Li </a:t>
            </a:r>
            <a:r>
              <a:rPr lang="es-ES" sz="1600" b="1" dirty="0" err="1" smtClean="0"/>
              <a:t>outlet</a:t>
            </a:r>
            <a:r>
              <a:rPr lang="es-ES" sz="1600" b="1" dirty="0" smtClean="0"/>
              <a:t> pipe</a:t>
            </a:r>
            <a:r>
              <a:rPr lang="es-ES" sz="1600" dirty="0" smtClean="0"/>
              <a:t> (CV300);</a:t>
            </a:r>
          </a:p>
          <a:p>
            <a:pPr marL="742950" lvl="1" indent="-285750">
              <a:lnSpc>
                <a:spcPts val="2200"/>
              </a:lnSpc>
              <a:buFont typeface="Arial" panose="020B0604020202020204" pitchFamily="34" charset="0"/>
              <a:buChar char="•"/>
            </a:pPr>
            <a:r>
              <a:rPr lang="es-ES" sz="1600" b="1" dirty="0" smtClean="0"/>
              <a:t>EM </a:t>
            </a:r>
            <a:r>
              <a:rPr lang="es-ES" sz="1600" b="1" dirty="0" err="1" smtClean="0"/>
              <a:t>pump</a:t>
            </a:r>
            <a:r>
              <a:rPr lang="es-ES" sz="1600" dirty="0" smtClean="0"/>
              <a:t> (CV350);</a:t>
            </a:r>
          </a:p>
          <a:p>
            <a:pPr marL="742950" lvl="1" indent="-285750">
              <a:lnSpc>
                <a:spcPts val="2200"/>
              </a:lnSpc>
              <a:buFont typeface="Arial" panose="020B0604020202020204" pitchFamily="34" charset="0"/>
              <a:buChar char="•"/>
            </a:pPr>
            <a:r>
              <a:rPr lang="es-ES" sz="1600" b="1" dirty="0" smtClean="0"/>
              <a:t>Heat </a:t>
            </a:r>
            <a:r>
              <a:rPr lang="es-ES" sz="1600" b="1" dirty="0" err="1" smtClean="0"/>
              <a:t>exchanger</a:t>
            </a:r>
            <a:r>
              <a:rPr lang="es-ES" sz="1600" dirty="0" smtClean="0"/>
              <a:t> (CV400) and </a:t>
            </a:r>
            <a:r>
              <a:rPr lang="es-ES" sz="1600" b="1" dirty="0" smtClean="0"/>
              <a:t>Li </a:t>
            </a:r>
            <a:r>
              <a:rPr lang="es-ES" sz="1600" b="1" dirty="0" err="1" smtClean="0"/>
              <a:t>inlet</a:t>
            </a:r>
            <a:r>
              <a:rPr lang="es-ES" sz="1600" b="1" dirty="0" smtClean="0"/>
              <a:t> pipe </a:t>
            </a:r>
            <a:r>
              <a:rPr lang="es-ES" sz="1600" dirty="0" smtClean="0"/>
              <a:t>(CV450).</a:t>
            </a:r>
          </a:p>
          <a:p>
            <a:pPr marL="285750" indent="-285750">
              <a:lnSpc>
                <a:spcPts val="2200"/>
              </a:lnSpc>
              <a:buFont typeface="Wingdings" panose="05000000000000000000" pitchFamily="2" charset="2"/>
              <a:buChar char="Ø"/>
            </a:pPr>
            <a:endParaRPr lang="es-ES" sz="1600" dirty="0"/>
          </a:p>
          <a:p>
            <a:pPr marL="285750" indent="-285750">
              <a:lnSpc>
                <a:spcPts val="2200"/>
              </a:lnSpc>
              <a:buFont typeface="Wingdings" panose="05000000000000000000" pitchFamily="2" charset="2"/>
              <a:buChar char="Ø"/>
            </a:pPr>
            <a:r>
              <a:rPr lang="es-ES" b="1" dirty="0" err="1" smtClean="0">
                <a:sym typeface="Wingdings" panose="05000000000000000000" pitchFamily="2" charset="2"/>
              </a:rPr>
              <a:t>Steady-state</a:t>
            </a:r>
            <a:r>
              <a:rPr lang="es-ES" b="1" dirty="0" smtClean="0">
                <a:sym typeface="Wingdings" panose="05000000000000000000" pitchFamily="2" charset="2"/>
              </a:rPr>
              <a:t> (0 to </a:t>
            </a:r>
            <a:r>
              <a:rPr lang="es-ES" b="1" dirty="0" smtClean="0">
                <a:sym typeface="Wingdings" panose="05000000000000000000" pitchFamily="2" charset="2"/>
              </a:rPr>
              <a:t>1000 s</a:t>
            </a:r>
            <a:r>
              <a:rPr lang="es-ES" b="1" dirty="0" smtClean="0">
                <a:sym typeface="Wingdings" panose="05000000000000000000" pitchFamily="2" charset="2"/>
              </a:rPr>
              <a:t>):</a:t>
            </a:r>
          </a:p>
          <a:p>
            <a:pPr marL="285750" indent="-285750">
              <a:lnSpc>
                <a:spcPts val="2200"/>
              </a:lnSpc>
              <a:buFont typeface="Wingdings" panose="05000000000000000000" pitchFamily="2" charset="2"/>
              <a:buChar char="Ø"/>
            </a:pPr>
            <a:endParaRPr lang="es-ES" sz="1600" b="1" dirty="0">
              <a:sym typeface="Wingdings" panose="05000000000000000000" pitchFamily="2" charset="2"/>
            </a:endParaRPr>
          </a:p>
          <a:p>
            <a:pPr marL="742950" lvl="1" indent="-285750">
              <a:lnSpc>
                <a:spcPts val="2200"/>
              </a:lnSpc>
              <a:buFont typeface="Arial" panose="020B0604020202020204" pitchFamily="34" charset="0"/>
              <a:buChar char="•"/>
            </a:pPr>
            <a:r>
              <a:rPr lang="es-ES" sz="1600" dirty="0" err="1" smtClean="0">
                <a:sym typeface="Wingdings" panose="05000000000000000000" pitchFamily="2" charset="2"/>
              </a:rPr>
              <a:t>Start</a:t>
            </a:r>
            <a:r>
              <a:rPr lang="es-ES" sz="1600" dirty="0" smtClean="0">
                <a:sym typeface="Wingdings" panose="05000000000000000000" pitchFamily="2" charset="2"/>
              </a:rPr>
              <a:t>-up sequence;</a:t>
            </a:r>
          </a:p>
          <a:p>
            <a:pPr marL="742950" lvl="1" indent="-285750">
              <a:lnSpc>
                <a:spcPts val="2200"/>
              </a:lnSpc>
              <a:buFont typeface="Arial" panose="020B0604020202020204" pitchFamily="34" charset="0"/>
              <a:buChar char="•"/>
            </a:pPr>
            <a:r>
              <a:rPr lang="es-ES" sz="1600" dirty="0" smtClean="0">
                <a:sym typeface="Wingdings" panose="05000000000000000000" pitchFamily="2" charset="2"/>
              </a:rPr>
              <a:t>Normal </a:t>
            </a:r>
            <a:r>
              <a:rPr lang="es-ES" sz="1600" dirty="0" err="1" smtClean="0">
                <a:sym typeface="Wingdings" panose="05000000000000000000" pitchFamily="2" charset="2"/>
              </a:rPr>
              <a:t>operation</a:t>
            </a:r>
            <a:r>
              <a:rPr lang="es-ES" sz="1600" dirty="0" smtClean="0">
                <a:sym typeface="Wingdings" panose="05000000000000000000" pitchFamily="2" charset="2"/>
              </a:rPr>
              <a:t>.</a:t>
            </a:r>
          </a:p>
          <a:p>
            <a:pPr marL="285750" indent="-285750">
              <a:lnSpc>
                <a:spcPts val="2200"/>
              </a:lnSpc>
              <a:buFont typeface="Wingdings" panose="05000000000000000000" pitchFamily="2" charset="2"/>
              <a:buChar char="Ø"/>
            </a:pPr>
            <a:endParaRPr lang="es-ES" sz="1600" dirty="0" smtClean="0">
              <a:sym typeface="Wingdings" panose="05000000000000000000" pitchFamily="2" charset="2"/>
            </a:endParaRPr>
          </a:p>
          <a:p>
            <a:pPr marL="285750" indent="-285750">
              <a:lnSpc>
                <a:spcPts val="2200"/>
              </a:lnSpc>
              <a:buFont typeface="Wingdings" panose="05000000000000000000" pitchFamily="2" charset="2"/>
              <a:buChar char="Ø"/>
            </a:pPr>
            <a:r>
              <a:rPr lang="es-ES" b="1" dirty="0" smtClean="0">
                <a:sym typeface="Wingdings" panose="05000000000000000000" pitchFamily="2" charset="2"/>
              </a:rPr>
              <a:t>Transient starts at t = </a:t>
            </a:r>
            <a:r>
              <a:rPr lang="es-ES" b="1" dirty="0" smtClean="0">
                <a:sym typeface="Wingdings" panose="05000000000000000000" pitchFamily="2" charset="2"/>
              </a:rPr>
              <a:t>1000 s</a:t>
            </a:r>
            <a:r>
              <a:rPr lang="es-ES" b="1" dirty="0" smtClean="0">
                <a:sym typeface="Wingdings" panose="05000000000000000000" pitchFamily="2" charset="2"/>
              </a:rPr>
              <a:t>:</a:t>
            </a:r>
          </a:p>
          <a:p>
            <a:pPr marL="171450" indent="-171450">
              <a:lnSpc>
                <a:spcPts val="2200"/>
              </a:lnSpc>
              <a:buFont typeface="Wingdings" panose="05000000000000000000" pitchFamily="2" charset="2"/>
              <a:buChar char="Ø"/>
            </a:pPr>
            <a:endParaRPr lang="es-ES" sz="1600" b="1" dirty="0" smtClean="0">
              <a:sym typeface="Wingdings" panose="05000000000000000000" pitchFamily="2" charset="2"/>
            </a:endParaRPr>
          </a:p>
          <a:p>
            <a:pPr marL="628650" lvl="1" indent="-171450">
              <a:lnSpc>
                <a:spcPts val="2200"/>
              </a:lnSpc>
              <a:buFont typeface="Arial" panose="020B0604020202020204" pitchFamily="34" charset="0"/>
              <a:buChar char="•"/>
            </a:pPr>
            <a:r>
              <a:rPr lang="es-ES" sz="1600" dirty="0" smtClean="0">
                <a:sym typeface="Wingdings" panose="05000000000000000000" pitchFamily="2" charset="2"/>
              </a:rPr>
              <a:t>Beam </a:t>
            </a:r>
            <a:r>
              <a:rPr lang="es-ES" sz="1600" dirty="0" err="1" smtClean="0">
                <a:sym typeface="Wingdings" panose="05000000000000000000" pitchFamily="2" charset="2"/>
              </a:rPr>
              <a:t>shut-down</a:t>
            </a:r>
            <a:r>
              <a:rPr lang="es-ES" sz="1600" dirty="0" smtClean="0">
                <a:sym typeface="Wingdings" panose="05000000000000000000" pitchFamily="2" charset="2"/>
              </a:rPr>
              <a:t>.</a:t>
            </a:r>
          </a:p>
        </p:txBody>
      </p:sp>
    </p:spTree>
    <p:extLst>
      <p:ext uri="{BB962C8B-B14F-4D97-AF65-F5344CB8AC3E}">
        <p14:creationId xmlns:p14="http://schemas.microsoft.com/office/powerpoint/2010/main" val="1379434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grpSp>
        <p:nvGrpSpPr>
          <p:cNvPr id="6" name="Grupo 5"/>
          <p:cNvGrpSpPr>
            <a:grpSpLocks noChangeAspect="1"/>
          </p:cNvGrpSpPr>
          <p:nvPr/>
        </p:nvGrpSpPr>
        <p:grpSpPr>
          <a:xfrm>
            <a:off x="5410390" y="499091"/>
            <a:ext cx="6519939" cy="4970131"/>
            <a:chOff x="-1" y="1999633"/>
            <a:chExt cx="5556482" cy="423569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t="5128" r="2929"/>
            <a:stretch/>
          </p:blipFill>
          <p:spPr>
            <a:xfrm>
              <a:off x="-1" y="1999633"/>
              <a:ext cx="5556482" cy="4196375"/>
            </a:xfrm>
            <a:prstGeom prst="rect">
              <a:avLst/>
            </a:prstGeom>
          </p:spPr>
        </p:pic>
        <p:sp>
          <p:nvSpPr>
            <p:cNvPr id="8" name="CuadroTexto 7"/>
            <p:cNvSpPr txBox="1"/>
            <p:nvPr/>
          </p:nvSpPr>
          <p:spPr>
            <a:xfrm>
              <a:off x="260339" y="5789420"/>
              <a:ext cx="805851" cy="445903"/>
            </a:xfrm>
            <a:prstGeom prst="rect">
              <a:avLst/>
            </a:prstGeom>
            <a:noFill/>
          </p:spPr>
          <p:txBody>
            <a:bodyPr wrap="none" rtlCol="0">
              <a:spAutoFit/>
            </a:bodyPr>
            <a:lstStyle/>
            <a:p>
              <a:pPr algn="ctr"/>
              <a:r>
                <a:rPr lang="es-ES" sz="1400" b="1" dirty="0"/>
                <a:t>t</a:t>
              </a:r>
              <a:r>
                <a:rPr lang="es-ES" sz="1400" b="1" dirty="0" smtClean="0"/>
                <a:t> = </a:t>
              </a:r>
              <a:r>
                <a:rPr lang="es-ES" sz="1400" b="1" dirty="0" smtClean="0"/>
                <a:t>1000 s</a:t>
              </a:r>
              <a:endParaRPr lang="es-ES" sz="1400" b="1" dirty="0" smtClean="0"/>
            </a:p>
            <a:p>
              <a:pPr algn="ctr"/>
              <a:r>
                <a:rPr lang="es-ES" sz="1400" b="1" dirty="0"/>
                <a:t>s</a:t>
              </a:r>
              <a:r>
                <a:rPr lang="es-ES" sz="1400" b="1" dirty="0" smtClean="0"/>
                <a:t>pill </a:t>
              </a:r>
              <a:r>
                <a:rPr lang="es-ES" sz="1400" b="1" dirty="0" err="1" smtClean="0"/>
                <a:t>starts</a:t>
              </a:r>
              <a:endParaRPr lang="es-ES" sz="1400" b="1" dirty="0"/>
            </a:p>
          </p:txBody>
        </p:sp>
        <p:cxnSp>
          <p:nvCxnSpPr>
            <p:cNvPr id="9" name="Conector recto de flecha 8"/>
            <p:cNvCxnSpPr/>
            <p:nvPr/>
          </p:nvCxnSpPr>
          <p:spPr>
            <a:xfrm flipV="1">
              <a:off x="1019214" y="5611130"/>
              <a:ext cx="504056" cy="3119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091272" y="2587898"/>
              <a:ext cx="2366338" cy="445903"/>
            </a:xfrm>
            <a:prstGeom prst="rect">
              <a:avLst/>
            </a:prstGeom>
            <a:noFill/>
          </p:spPr>
          <p:txBody>
            <a:bodyPr wrap="square" rtlCol="0">
              <a:spAutoFit/>
            </a:bodyPr>
            <a:lstStyle/>
            <a:p>
              <a:pPr algn="ctr"/>
              <a:r>
                <a:rPr lang="es-ES" sz="1400" b="1" dirty="0" smtClean="0"/>
                <a:t>≈ </a:t>
              </a:r>
              <a:r>
                <a:rPr lang="es-ES" sz="1400" b="1" dirty="0" smtClean="0"/>
                <a:t>3437.6 kg </a:t>
              </a:r>
              <a:r>
                <a:rPr lang="es-ES" sz="1400" b="1" dirty="0" smtClean="0"/>
                <a:t>of Li </a:t>
              </a:r>
            </a:p>
            <a:p>
              <a:pPr algn="ctr"/>
              <a:r>
                <a:rPr lang="es-ES" sz="1400" b="1" dirty="0" smtClean="0"/>
                <a:t>(80% of total </a:t>
              </a:r>
              <a:r>
                <a:rPr lang="es-ES" sz="1400" b="1" dirty="0" err="1" smtClean="0"/>
                <a:t>inventory</a:t>
              </a:r>
              <a:r>
                <a:rPr lang="es-ES" sz="1400" b="1" dirty="0" smtClean="0"/>
                <a:t>)</a:t>
              </a:r>
              <a:endParaRPr lang="es-ES" sz="1400" b="1" dirty="0"/>
            </a:p>
          </p:txBody>
        </p:sp>
        <p:sp>
          <p:nvSpPr>
            <p:cNvPr id="11" name="CuadroTexto 10"/>
            <p:cNvSpPr txBox="1"/>
            <p:nvPr/>
          </p:nvSpPr>
          <p:spPr>
            <a:xfrm>
              <a:off x="2014480" y="2135011"/>
              <a:ext cx="854721" cy="307777"/>
            </a:xfrm>
            <a:prstGeom prst="rect">
              <a:avLst/>
            </a:prstGeom>
            <a:noFill/>
          </p:spPr>
          <p:txBody>
            <a:bodyPr wrap="none" rtlCol="0">
              <a:spAutoFit/>
            </a:bodyPr>
            <a:lstStyle/>
            <a:p>
              <a:pPr algn="ctr"/>
              <a:r>
                <a:rPr lang="es-ES" sz="1400" b="1" dirty="0"/>
                <a:t>t</a:t>
              </a:r>
              <a:r>
                <a:rPr lang="es-ES" sz="1400" b="1" dirty="0" smtClean="0"/>
                <a:t> ≈ 2860s</a:t>
              </a:r>
            </a:p>
          </p:txBody>
        </p:sp>
        <p:cxnSp>
          <p:nvCxnSpPr>
            <p:cNvPr id="12" name="Conector recto de flecha 11"/>
            <p:cNvCxnSpPr/>
            <p:nvPr/>
          </p:nvCxnSpPr>
          <p:spPr>
            <a:xfrm>
              <a:off x="2804416" y="2357383"/>
              <a:ext cx="397938" cy="2369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4088780" y="2276610"/>
              <a:ext cx="499240" cy="369332"/>
            </a:xfrm>
            <a:prstGeom prst="rect">
              <a:avLst/>
            </a:prstGeom>
            <a:noFill/>
          </p:spPr>
          <p:txBody>
            <a:bodyPr wrap="none" rtlCol="0">
              <a:spAutoFit/>
            </a:bodyPr>
            <a:lstStyle/>
            <a:p>
              <a:pPr algn="ctr"/>
              <a:r>
                <a:rPr lang="es-ES" b="1" dirty="0" smtClean="0"/>
                <a:t>LLC</a:t>
              </a:r>
            </a:p>
          </p:txBody>
        </p:sp>
        <p:sp>
          <p:nvSpPr>
            <p:cNvPr id="14" name="CuadroTexto 13"/>
            <p:cNvSpPr txBox="1"/>
            <p:nvPr/>
          </p:nvSpPr>
          <p:spPr>
            <a:xfrm>
              <a:off x="911331" y="3027656"/>
              <a:ext cx="457176" cy="369332"/>
            </a:xfrm>
            <a:prstGeom prst="rect">
              <a:avLst/>
            </a:prstGeom>
            <a:noFill/>
          </p:spPr>
          <p:txBody>
            <a:bodyPr wrap="none" rtlCol="0">
              <a:spAutoFit/>
            </a:bodyPr>
            <a:lstStyle/>
            <a:p>
              <a:pPr algn="ctr"/>
              <a:r>
                <a:rPr lang="es-ES" b="1" dirty="0" smtClean="0"/>
                <a:t>HX</a:t>
              </a:r>
            </a:p>
          </p:txBody>
        </p:sp>
        <p:sp>
          <p:nvSpPr>
            <p:cNvPr id="15" name="CuadroTexto 14"/>
            <p:cNvSpPr txBox="1"/>
            <p:nvPr/>
          </p:nvSpPr>
          <p:spPr>
            <a:xfrm>
              <a:off x="2309135" y="5246409"/>
              <a:ext cx="452689" cy="369332"/>
            </a:xfrm>
            <a:prstGeom prst="rect">
              <a:avLst/>
            </a:prstGeom>
            <a:noFill/>
          </p:spPr>
          <p:txBody>
            <a:bodyPr wrap="none" rtlCol="0">
              <a:spAutoFit/>
            </a:bodyPr>
            <a:lstStyle/>
            <a:p>
              <a:pPr algn="ctr"/>
              <a:r>
                <a:rPr lang="es-ES" b="1" dirty="0" smtClean="0"/>
                <a:t>QT</a:t>
              </a:r>
            </a:p>
          </p:txBody>
        </p:sp>
        <p:sp>
          <p:nvSpPr>
            <p:cNvPr id="16" name="CuadroTexto 15"/>
            <p:cNvSpPr txBox="1"/>
            <p:nvPr/>
          </p:nvSpPr>
          <p:spPr>
            <a:xfrm>
              <a:off x="3923928" y="4800008"/>
              <a:ext cx="622286" cy="369332"/>
            </a:xfrm>
            <a:prstGeom prst="rect">
              <a:avLst/>
            </a:prstGeom>
            <a:noFill/>
          </p:spPr>
          <p:txBody>
            <a:bodyPr wrap="none" rtlCol="0">
              <a:spAutoFit/>
            </a:bodyPr>
            <a:lstStyle/>
            <a:p>
              <a:pPr algn="ctr"/>
              <a:r>
                <a:rPr lang="es-ES" b="1" dirty="0" smtClean="0"/>
                <a:t>EMP</a:t>
              </a:r>
            </a:p>
          </p:txBody>
        </p:sp>
        <p:sp>
          <p:nvSpPr>
            <p:cNvPr id="17" name="CuadroTexto 16"/>
            <p:cNvSpPr txBox="1"/>
            <p:nvPr/>
          </p:nvSpPr>
          <p:spPr>
            <a:xfrm>
              <a:off x="742792" y="5294927"/>
              <a:ext cx="552844" cy="369332"/>
            </a:xfrm>
            <a:prstGeom prst="rect">
              <a:avLst/>
            </a:prstGeom>
            <a:noFill/>
          </p:spPr>
          <p:txBody>
            <a:bodyPr wrap="none" rtlCol="0">
              <a:spAutoFit/>
            </a:bodyPr>
            <a:lstStyle/>
            <a:p>
              <a:pPr algn="ctr"/>
              <a:r>
                <a:rPr lang="es-ES" b="1" dirty="0" smtClean="0"/>
                <a:t>TVC</a:t>
              </a:r>
            </a:p>
          </p:txBody>
        </p:sp>
      </p:grpSp>
      <p:sp>
        <p:nvSpPr>
          <p:cNvPr id="18" name="Rectángulo 17"/>
          <p:cNvSpPr/>
          <p:nvPr/>
        </p:nvSpPr>
        <p:spPr>
          <a:xfrm>
            <a:off x="6594125" y="5599306"/>
            <a:ext cx="4152469" cy="253916"/>
          </a:xfrm>
          <a:prstGeom prst="rect">
            <a:avLst/>
          </a:prstGeom>
        </p:spPr>
        <p:txBody>
          <a:bodyPr wrap="square">
            <a:spAutoFit/>
          </a:bodyPr>
          <a:lstStyle/>
          <a:p>
            <a:pPr algn="ctr">
              <a:spcAft>
                <a:spcPts val="1000"/>
              </a:spcAft>
            </a:pPr>
            <a:r>
              <a:rPr lang="en-GB" sz="1050" b="1" u="sng" dirty="0">
                <a:ea typeface="Calibri" panose="020F0502020204030204" pitchFamily="34" charset="0"/>
                <a:cs typeface="Times New Roman" panose="02020603050405020304" pitchFamily="18" charset="0"/>
              </a:rPr>
              <a:t>Figure 6</a:t>
            </a:r>
            <a:r>
              <a:rPr lang="en-GB" sz="1050" b="1" dirty="0" smtClean="0">
                <a:ea typeface="Calibri" panose="020F0502020204030204" pitchFamily="34" charset="0"/>
                <a:cs typeface="Times New Roman" panose="02020603050405020304" pitchFamily="18" charset="0"/>
              </a:rPr>
              <a:t>: Evolution of the Li mass in the PLO due to the break</a:t>
            </a:r>
            <a:endParaRPr lang="es-ES" sz="1050" b="1" dirty="0">
              <a:ea typeface="Calibri" panose="020F0502020204030204" pitchFamily="34" charset="0"/>
              <a:cs typeface="Times New Roman" panose="02020603050405020304" pitchFamily="18" charset="0"/>
            </a:endParaRPr>
          </a:p>
        </p:txBody>
      </p:sp>
      <p:sp>
        <p:nvSpPr>
          <p:cNvPr id="19" name="CuadroTexto 18"/>
          <p:cNvSpPr txBox="1"/>
          <p:nvPr/>
        </p:nvSpPr>
        <p:spPr>
          <a:xfrm>
            <a:off x="381931" y="995983"/>
            <a:ext cx="4805787" cy="4606389"/>
          </a:xfrm>
          <a:prstGeom prst="rect">
            <a:avLst/>
          </a:prstGeom>
          <a:noFill/>
          <a:ln w="19050">
            <a:noFill/>
          </a:ln>
        </p:spPr>
        <p:txBody>
          <a:bodyPr wrap="square" rtlCol="0">
            <a:spAutoFit/>
          </a:bodyPr>
          <a:lstStyle/>
          <a:p>
            <a:pPr>
              <a:lnSpc>
                <a:spcPts val="2200"/>
              </a:lnSpc>
            </a:pPr>
            <a:r>
              <a:rPr lang="es-ES" sz="2200" b="1" dirty="0" err="1" smtClean="0"/>
              <a:t>Evolution</a:t>
            </a:r>
            <a:r>
              <a:rPr lang="es-ES" sz="2200" b="1" dirty="0" smtClean="0"/>
              <a:t> of Li </a:t>
            </a:r>
            <a:r>
              <a:rPr lang="es-ES" sz="2200" b="1" dirty="0" err="1" smtClean="0"/>
              <a:t>mass</a:t>
            </a:r>
            <a:r>
              <a:rPr lang="es-ES" sz="2200" b="1" dirty="0" smtClean="0"/>
              <a:t> in the PLO due to the break:</a:t>
            </a:r>
          </a:p>
          <a:p>
            <a:pPr marL="285750" indent="-285750" algn="ctr">
              <a:lnSpc>
                <a:spcPts val="2200"/>
              </a:lnSpc>
              <a:buFont typeface="Wingdings" panose="05000000000000000000" pitchFamily="2" charset="2"/>
              <a:buChar char="Ø"/>
            </a:pPr>
            <a:endParaRPr lang="es-ES" sz="2000" b="1" dirty="0"/>
          </a:p>
          <a:p>
            <a:pPr marL="285750" indent="-285750">
              <a:lnSpc>
                <a:spcPts val="2200"/>
              </a:lnSpc>
              <a:buFont typeface="Wingdings" panose="05000000000000000000" pitchFamily="2" charset="2"/>
              <a:buChar char="Ø"/>
            </a:pPr>
            <a:r>
              <a:rPr lang="es-ES" dirty="0" smtClean="0"/>
              <a:t>The </a:t>
            </a:r>
            <a:r>
              <a:rPr lang="es-ES" dirty="0" err="1" smtClean="0"/>
              <a:t>mass</a:t>
            </a:r>
            <a:r>
              <a:rPr lang="es-ES" dirty="0" smtClean="0"/>
              <a:t> of Li in the HX, the TVC and the QT </a:t>
            </a:r>
            <a:r>
              <a:rPr lang="es-ES" dirty="0" err="1" smtClean="0"/>
              <a:t>decreases</a:t>
            </a:r>
            <a:r>
              <a:rPr lang="es-ES" dirty="0" smtClean="0"/>
              <a:t> once the transient starts </a:t>
            </a:r>
            <a:r>
              <a:rPr lang="es-ES" dirty="0" smtClean="0">
                <a:sym typeface="Wingdings" panose="05000000000000000000" pitchFamily="2" charset="2"/>
              </a:rPr>
              <a:t> PLO is </a:t>
            </a:r>
            <a:r>
              <a:rPr lang="es-ES" dirty="0" err="1" smtClean="0">
                <a:sym typeface="Wingdings" panose="05000000000000000000" pitchFamily="2" charset="2"/>
              </a:rPr>
              <a:t>partially</a:t>
            </a:r>
            <a:r>
              <a:rPr lang="es-ES" dirty="0" smtClean="0">
                <a:sym typeface="Wingdings" panose="05000000000000000000" pitchFamily="2" charset="2"/>
              </a:rPr>
              <a:t> </a:t>
            </a:r>
            <a:r>
              <a:rPr lang="es-ES" dirty="0" err="1" smtClean="0">
                <a:sym typeface="Wingdings" panose="05000000000000000000" pitchFamily="2" charset="2"/>
              </a:rPr>
              <a:t>drained</a:t>
            </a:r>
            <a:r>
              <a:rPr lang="es-ES" dirty="0" smtClean="0">
                <a:sym typeface="Wingdings" panose="05000000000000000000" pitchFamily="2" charset="2"/>
              </a:rPr>
              <a:t>.</a:t>
            </a:r>
          </a:p>
          <a:p>
            <a:pPr marL="285750" indent="-285750">
              <a:lnSpc>
                <a:spcPts val="2200"/>
              </a:lnSpc>
              <a:buFont typeface="Wingdings" panose="05000000000000000000" pitchFamily="2" charset="2"/>
              <a:buChar char="Ø"/>
            </a:pPr>
            <a:endParaRPr lang="es-ES" dirty="0"/>
          </a:p>
          <a:p>
            <a:pPr marL="285750" indent="-285750">
              <a:lnSpc>
                <a:spcPts val="2200"/>
              </a:lnSpc>
              <a:buFont typeface="Wingdings" panose="05000000000000000000" pitchFamily="2" charset="2"/>
              <a:buChar char="Ø"/>
            </a:pPr>
            <a:r>
              <a:rPr lang="es-ES" dirty="0" smtClean="0"/>
              <a:t>Li </a:t>
            </a:r>
            <a:r>
              <a:rPr lang="es-ES" dirty="0" err="1" smtClean="0"/>
              <a:t>mass</a:t>
            </a:r>
            <a:r>
              <a:rPr lang="es-ES" dirty="0" smtClean="0"/>
              <a:t> </a:t>
            </a:r>
            <a:r>
              <a:rPr lang="es-ES" dirty="0" err="1" smtClean="0"/>
              <a:t>spilled</a:t>
            </a:r>
            <a:r>
              <a:rPr lang="es-ES" dirty="0" smtClean="0"/>
              <a:t> </a:t>
            </a:r>
            <a:r>
              <a:rPr lang="es-ES" dirty="0" err="1" smtClean="0"/>
              <a:t>inside</a:t>
            </a:r>
            <a:r>
              <a:rPr lang="es-ES" dirty="0" smtClean="0"/>
              <a:t> the LLC room </a:t>
            </a:r>
            <a:r>
              <a:rPr lang="es-ES" dirty="0" err="1" smtClean="0"/>
              <a:t>reaches</a:t>
            </a:r>
            <a:r>
              <a:rPr lang="es-ES" dirty="0" smtClean="0"/>
              <a:t> 3400 kg:</a:t>
            </a:r>
          </a:p>
          <a:p>
            <a:pPr marL="285750" indent="-285750">
              <a:lnSpc>
                <a:spcPts val="2200"/>
              </a:lnSpc>
              <a:buFont typeface="Arial" panose="020B0604020202020204" pitchFamily="34" charset="0"/>
              <a:buChar char="•"/>
            </a:pPr>
            <a:endParaRPr lang="es-ES" dirty="0" smtClean="0"/>
          </a:p>
          <a:p>
            <a:pPr marL="742950" lvl="1" indent="-285750">
              <a:lnSpc>
                <a:spcPts val="2200"/>
              </a:lnSpc>
              <a:buFont typeface="Wingdings" panose="05000000000000000000" pitchFamily="2" charset="2"/>
              <a:buChar char="à"/>
            </a:pPr>
            <a:r>
              <a:rPr lang="es-ES" dirty="0" smtClean="0">
                <a:sym typeface="Wingdings" panose="05000000000000000000" pitchFamily="2" charset="2"/>
              </a:rPr>
              <a:t>80% of total inventory of the PLO.</a:t>
            </a:r>
          </a:p>
          <a:p>
            <a:pPr marL="742950" lvl="1" indent="-285750">
              <a:lnSpc>
                <a:spcPts val="2200"/>
              </a:lnSpc>
              <a:buFont typeface="Wingdings" panose="05000000000000000000" pitchFamily="2" charset="2"/>
              <a:buChar char="à"/>
            </a:pPr>
            <a:endParaRPr lang="es-ES" dirty="0">
              <a:sym typeface="Wingdings" panose="05000000000000000000" pitchFamily="2" charset="2"/>
            </a:endParaRPr>
          </a:p>
          <a:p>
            <a:pPr marL="742950" lvl="1" indent="-285750">
              <a:lnSpc>
                <a:spcPts val="2200"/>
              </a:lnSpc>
              <a:buFont typeface="Wingdings" panose="05000000000000000000" pitchFamily="2" charset="2"/>
              <a:buChar char="à"/>
            </a:pPr>
            <a:r>
              <a:rPr lang="es-ES" b="1" dirty="0" smtClean="0">
                <a:sym typeface="Wingdings" panose="05000000000000000000" pitchFamily="2" charset="2"/>
              </a:rPr>
              <a:t>Linear behaviour (</a:t>
            </a:r>
            <a:r>
              <a:rPr lang="es-ES" b="1" dirty="0" smtClean="0">
                <a:sym typeface="Wingdings" panose="05000000000000000000" pitchFamily="2" charset="2"/>
              </a:rPr>
              <a:t>1.909 kg/s</a:t>
            </a:r>
            <a:r>
              <a:rPr lang="es-ES" b="1" dirty="0" smtClean="0">
                <a:sym typeface="Wingdings" panose="05000000000000000000" pitchFamily="2" charset="2"/>
              </a:rPr>
              <a:t>).</a:t>
            </a:r>
          </a:p>
          <a:p>
            <a:pPr marL="285750" indent="-285750">
              <a:lnSpc>
                <a:spcPts val="2200"/>
              </a:lnSpc>
              <a:buFont typeface="Wingdings" panose="05000000000000000000" pitchFamily="2" charset="2"/>
              <a:buChar char="Ø"/>
            </a:pPr>
            <a:endParaRPr lang="es-ES" dirty="0">
              <a:sym typeface="Wingdings" panose="05000000000000000000" pitchFamily="2" charset="2"/>
            </a:endParaRPr>
          </a:p>
          <a:p>
            <a:pPr marL="285750" indent="-285750">
              <a:lnSpc>
                <a:spcPts val="2200"/>
              </a:lnSpc>
              <a:buFont typeface="Wingdings" panose="05000000000000000000" pitchFamily="2" charset="2"/>
              <a:buChar char="Ø"/>
            </a:pPr>
            <a:r>
              <a:rPr lang="es-ES" dirty="0" smtClean="0">
                <a:sym typeface="Wingdings" panose="05000000000000000000" pitchFamily="2" charset="2"/>
              </a:rPr>
              <a:t>Ar </a:t>
            </a:r>
            <a:r>
              <a:rPr lang="es-ES" dirty="0" err="1" smtClean="0">
                <a:sym typeface="Wingdings" panose="05000000000000000000" pitchFamily="2" charset="2"/>
              </a:rPr>
              <a:t>filling</a:t>
            </a:r>
            <a:r>
              <a:rPr lang="es-ES" dirty="0" smtClean="0">
                <a:sym typeface="Wingdings" panose="05000000000000000000" pitchFamily="2" charset="2"/>
              </a:rPr>
              <a:t> the LLC atmosphere </a:t>
            </a:r>
            <a:r>
              <a:rPr lang="es-ES" dirty="0" err="1" smtClean="0">
                <a:sym typeface="Wingdings" panose="05000000000000000000" pitchFamily="2" charset="2"/>
              </a:rPr>
              <a:t>enters</a:t>
            </a:r>
            <a:r>
              <a:rPr lang="es-ES" dirty="0" smtClean="0">
                <a:sym typeface="Wingdings" panose="05000000000000000000" pitchFamily="2" charset="2"/>
              </a:rPr>
              <a:t> in the PLO in </a:t>
            </a:r>
            <a:r>
              <a:rPr lang="es-ES" dirty="0" err="1" smtClean="0">
                <a:sym typeface="Wingdings" panose="05000000000000000000" pitchFamily="2" charset="2"/>
              </a:rPr>
              <a:t>counter-current</a:t>
            </a:r>
            <a:r>
              <a:rPr lang="es-ES" dirty="0" smtClean="0">
                <a:sym typeface="Wingdings" panose="05000000000000000000" pitchFamily="2" charset="2"/>
              </a:rPr>
              <a:t> </a:t>
            </a:r>
            <a:r>
              <a:rPr lang="es-ES" dirty="0" err="1" smtClean="0">
                <a:sym typeface="Wingdings" panose="05000000000000000000" pitchFamily="2" charset="2"/>
              </a:rPr>
              <a:t>flow</a:t>
            </a:r>
            <a:r>
              <a:rPr lang="es-ES" dirty="0" smtClean="0">
                <a:sym typeface="Wingdings" panose="05000000000000000000" pitchFamily="2" charset="2"/>
              </a:rPr>
              <a:t> </a:t>
            </a:r>
            <a:r>
              <a:rPr lang="es-ES" dirty="0" err="1" smtClean="0">
                <a:sym typeface="Wingdings" panose="05000000000000000000" pitchFamily="2" charset="2"/>
              </a:rPr>
              <a:t>through</a:t>
            </a:r>
            <a:r>
              <a:rPr lang="es-ES" dirty="0" smtClean="0">
                <a:sym typeface="Wingdings" panose="05000000000000000000" pitchFamily="2" charset="2"/>
              </a:rPr>
              <a:t> </a:t>
            </a:r>
            <a:r>
              <a:rPr lang="es-ES" dirty="0" err="1" smtClean="0">
                <a:sym typeface="Wingdings" panose="05000000000000000000" pitchFamily="2" charset="2"/>
              </a:rPr>
              <a:t>the</a:t>
            </a:r>
            <a:r>
              <a:rPr lang="es-ES" dirty="0" smtClean="0">
                <a:sym typeface="Wingdings" panose="05000000000000000000" pitchFamily="2" charset="2"/>
              </a:rPr>
              <a:t> break.</a:t>
            </a:r>
          </a:p>
        </p:txBody>
      </p:sp>
    </p:spTree>
    <p:extLst>
      <p:ext uri="{BB962C8B-B14F-4D97-AF65-F5344CB8AC3E}">
        <p14:creationId xmlns:p14="http://schemas.microsoft.com/office/powerpoint/2010/main" val="271705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7852095" y="83196"/>
            <a:ext cx="4339905" cy="2698352"/>
            <a:chOff x="1653875" y="3429000"/>
            <a:chExt cx="5294390" cy="3154463"/>
          </a:xfrm>
        </p:grpSpPr>
        <p:pic>
          <p:nvPicPr>
            <p:cNvPr id="8" name="Imagen 7"/>
            <p:cNvPicPr>
              <a:picLocks noChangeAspect="1"/>
            </p:cNvPicPr>
            <p:nvPr/>
          </p:nvPicPr>
          <p:blipFill rotWithShape="1">
            <a:blip r:embed="rId2"/>
            <a:srcRect b="47529"/>
            <a:stretch/>
          </p:blipFill>
          <p:spPr>
            <a:xfrm>
              <a:off x="1653875" y="3429000"/>
              <a:ext cx="5294390" cy="2770937"/>
            </a:xfrm>
            <a:prstGeom prst="rect">
              <a:avLst/>
            </a:prstGeom>
          </p:spPr>
        </p:pic>
        <p:sp>
          <p:nvSpPr>
            <p:cNvPr id="9" name="Rectángulo 8"/>
            <p:cNvSpPr/>
            <p:nvPr/>
          </p:nvSpPr>
          <p:spPr>
            <a:xfrm>
              <a:off x="2589056" y="6097732"/>
              <a:ext cx="3424026" cy="485731"/>
            </a:xfrm>
            <a:prstGeom prst="rect">
              <a:avLst/>
            </a:prstGeom>
          </p:spPr>
          <p:txBody>
            <a:bodyPr wrap="square">
              <a:spAutoFit/>
            </a:bodyPr>
            <a:lstStyle/>
            <a:p>
              <a:pPr algn="ctr">
                <a:spcAft>
                  <a:spcPts val="1000"/>
                </a:spcAft>
              </a:pPr>
              <a:r>
                <a:rPr lang="en-GB" sz="1050" b="1" u="sng" dirty="0" smtClean="0">
                  <a:ea typeface="Calibri" panose="020F0502020204030204" pitchFamily="34" charset="0"/>
                  <a:cs typeface="Times New Roman" panose="02020603050405020304" pitchFamily="18" charset="0"/>
                </a:rPr>
                <a:t>Figure </a:t>
              </a:r>
              <a:r>
                <a:rPr lang="en-GB" sz="1050" b="1" u="sng" dirty="0">
                  <a:ea typeface="Calibri" panose="020F0502020204030204" pitchFamily="34" charset="0"/>
                  <a:cs typeface="Times New Roman" panose="02020603050405020304" pitchFamily="18" charset="0"/>
                </a:rPr>
                <a:t>7</a:t>
              </a:r>
              <a:r>
                <a:rPr lang="en-GB" sz="1050" b="1" dirty="0" smtClean="0">
                  <a:ea typeface="Calibri" panose="020F0502020204030204" pitchFamily="34" charset="0"/>
                  <a:cs typeface="Times New Roman" panose="02020603050405020304" pitchFamily="18" charset="0"/>
                </a:rPr>
                <a:t>: Schematic of continuous leak scenario [15]</a:t>
              </a:r>
              <a:endParaRPr lang="es-ES" sz="1050" b="1" dirty="0">
                <a:ea typeface="Calibri" panose="020F0502020204030204" pitchFamily="34" charset="0"/>
                <a:cs typeface="Times New Roman" panose="02020603050405020304" pitchFamily="18" charset="0"/>
              </a:endParaRPr>
            </a:p>
          </p:txBody>
        </p:sp>
      </p:grpSp>
      <p:sp>
        <p:nvSpPr>
          <p:cNvPr id="2" name="Título 1"/>
          <p:cNvSpPr>
            <a:spLocks noGrp="1"/>
          </p:cNvSpPr>
          <p:nvPr>
            <p:ph type="title"/>
          </p:nvPr>
        </p:nvSpPr>
        <p:spPr/>
        <p:txBody>
          <a:bodyPr/>
          <a:lstStyle/>
          <a:p>
            <a:r>
              <a:rPr lang="es-ES" dirty="0" smtClean="0"/>
              <a:t>4. Spill </a:t>
            </a:r>
            <a:r>
              <a:rPr lang="es-ES" dirty="0" err="1" smtClean="0"/>
              <a:t>function</a:t>
            </a:r>
            <a:r>
              <a:rPr lang="es-ES" dirty="0" smtClean="0"/>
              <a:t> analysis</a:t>
            </a:r>
            <a:endParaRPr lang="es-ES" dirty="0"/>
          </a:p>
        </p:txBody>
      </p:sp>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6" name="Rectángulo 5"/>
          <p:cNvSpPr/>
          <p:nvPr/>
        </p:nvSpPr>
        <p:spPr>
          <a:xfrm>
            <a:off x="265853" y="917483"/>
            <a:ext cx="7202950" cy="2050818"/>
          </a:xfrm>
          <a:prstGeom prst="rect">
            <a:avLst/>
          </a:prstGeom>
        </p:spPr>
        <p:txBody>
          <a:bodyPr wrap="square">
            <a:spAutoFit/>
          </a:bodyPr>
          <a:lstStyle/>
          <a:p>
            <a:pPr marL="285750" indent="-285750" algn="just">
              <a:lnSpc>
                <a:spcPts val="2200"/>
              </a:lnSpc>
              <a:buFont typeface="Wingdings" panose="05000000000000000000" pitchFamily="2" charset="2"/>
              <a:buChar char="Ø"/>
            </a:pPr>
            <a:r>
              <a:rPr lang="es-ES" sz="1600" u="sng" dirty="0" err="1" smtClean="0">
                <a:latin typeface="+mj-lt"/>
              </a:rPr>
              <a:t>Based</a:t>
            </a:r>
            <a:r>
              <a:rPr lang="es-ES" sz="1600" u="sng" dirty="0" smtClean="0">
                <a:latin typeface="+mj-lt"/>
              </a:rPr>
              <a:t> </a:t>
            </a:r>
            <a:r>
              <a:rPr lang="es-ES" sz="1600" u="sng" dirty="0" err="1" smtClean="0">
                <a:latin typeface="+mj-lt"/>
              </a:rPr>
              <a:t>on</a:t>
            </a:r>
            <a:r>
              <a:rPr lang="es-ES" sz="1600" u="sng" dirty="0">
                <a:latin typeface="+mj-lt"/>
              </a:rPr>
              <a:t> </a:t>
            </a:r>
            <a:r>
              <a:rPr lang="es-ES" sz="1600" u="sng" dirty="0" err="1" smtClean="0">
                <a:latin typeface="+mj-lt"/>
              </a:rPr>
              <a:t>reference</a:t>
            </a:r>
            <a:r>
              <a:rPr lang="es-ES" sz="1600" u="sng" dirty="0" smtClean="0">
                <a:latin typeface="+mj-lt"/>
              </a:rPr>
              <a:t> [15]</a:t>
            </a:r>
            <a:r>
              <a:rPr lang="es-ES" sz="1600" dirty="0" smtClean="0">
                <a:latin typeface="+mj-lt"/>
              </a:rPr>
              <a:t> </a:t>
            </a:r>
            <a:r>
              <a:rPr lang="es-ES" sz="1600" dirty="0" smtClean="0">
                <a:latin typeface="+mj-lt"/>
                <a:sym typeface="Wingdings" panose="05000000000000000000" pitchFamily="2" charset="2"/>
              </a:rPr>
              <a:t></a:t>
            </a:r>
            <a:r>
              <a:rPr lang="es-ES" sz="1600" dirty="0" smtClean="0">
                <a:latin typeface="+mj-lt"/>
              </a:rPr>
              <a:t> </a:t>
            </a:r>
            <a:r>
              <a:rPr lang="es-ES" sz="1600" dirty="0" err="1" smtClean="0">
                <a:latin typeface="+mj-lt"/>
                <a:sym typeface="Wingdings" panose="05000000000000000000" pitchFamily="2" charset="2"/>
              </a:rPr>
              <a:t>Numerical</a:t>
            </a:r>
            <a:r>
              <a:rPr lang="es-ES" sz="1600" dirty="0" smtClean="0">
                <a:latin typeface="+mj-lt"/>
                <a:sym typeface="Wingdings" panose="05000000000000000000" pitchFamily="2" charset="2"/>
              </a:rPr>
              <a:t> </a:t>
            </a:r>
            <a:r>
              <a:rPr lang="es-ES" sz="1600" dirty="0" err="1" smtClean="0">
                <a:latin typeface="+mj-lt"/>
                <a:sym typeface="Wingdings" panose="05000000000000000000" pitchFamily="2" charset="2"/>
              </a:rPr>
              <a:t>studies</a:t>
            </a:r>
            <a:r>
              <a:rPr lang="es-ES" sz="1600" dirty="0" smtClean="0">
                <a:latin typeface="+mj-lt"/>
                <a:sym typeface="Wingdings" panose="05000000000000000000" pitchFamily="2" charset="2"/>
              </a:rPr>
              <a:t> </a:t>
            </a:r>
            <a:r>
              <a:rPr lang="es-ES" sz="1600" b="1" dirty="0" smtClean="0">
                <a:latin typeface="+mj-lt"/>
                <a:sym typeface="Wingdings" panose="05000000000000000000" pitchFamily="2" charset="2"/>
              </a:rPr>
              <a:t>to </a:t>
            </a:r>
            <a:r>
              <a:rPr lang="es-ES" sz="1600" b="1" dirty="0" err="1" smtClean="0">
                <a:latin typeface="+mj-lt"/>
                <a:sym typeface="Wingdings" panose="05000000000000000000" pitchFamily="2" charset="2"/>
              </a:rPr>
              <a:t>analyse</a:t>
            </a:r>
            <a:r>
              <a:rPr lang="es-ES" sz="1600" b="1" dirty="0" smtClean="0">
                <a:latin typeface="+mj-lt"/>
                <a:sym typeface="Wingdings" panose="05000000000000000000" pitchFamily="2" charset="2"/>
              </a:rPr>
              <a:t> the propagation </a:t>
            </a:r>
            <a:r>
              <a:rPr lang="es-ES" sz="1600" b="1" dirty="0" err="1" smtClean="0">
                <a:latin typeface="+mj-lt"/>
                <a:sym typeface="Wingdings" panose="05000000000000000000" pitchFamily="2" charset="2"/>
              </a:rPr>
              <a:t>characteristics</a:t>
            </a:r>
            <a:r>
              <a:rPr lang="es-ES" sz="1600" b="1" dirty="0" smtClean="0">
                <a:latin typeface="+mj-lt"/>
                <a:sym typeface="Wingdings" panose="05000000000000000000" pitchFamily="2" charset="2"/>
              </a:rPr>
              <a:t> of accidental spill </a:t>
            </a:r>
            <a:r>
              <a:rPr lang="es-ES" sz="1600" dirty="0" smtClean="0">
                <a:latin typeface="+mj-lt"/>
                <a:sym typeface="Wingdings" panose="05000000000000000000" pitchFamily="2" charset="2"/>
              </a:rPr>
              <a:t>of liquid </a:t>
            </a:r>
            <a:r>
              <a:rPr lang="es-ES" sz="1600" dirty="0" err="1" smtClean="0">
                <a:latin typeface="+mj-lt"/>
                <a:sym typeface="Wingdings" panose="05000000000000000000" pitchFamily="2" charset="2"/>
              </a:rPr>
              <a:t>Na</a:t>
            </a:r>
            <a:r>
              <a:rPr lang="es-ES" sz="1600" dirty="0" smtClean="0">
                <a:latin typeface="+mj-lt"/>
                <a:sym typeface="Wingdings" panose="05000000000000000000" pitchFamily="2" charset="2"/>
              </a:rPr>
              <a:t> in Fast </a:t>
            </a:r>
            <a:r>
              <a:rPr lang="es-ES" sz="1600" dirty="0" err="1" smtClean="0">
                <a:latin typeface="+mj-lt"/>
                <a:sym typeface="Wingdings" panose="05000000000000000000" pitchFamily="2" charset="2"/>
              </a:rPr>
              <a:t>Reactors</a:t>
            </a:r>
            <a:r>
              <a:rPr lang="es-ES" sz="1600" dirty="0" smtClean="0">
                <a:latin typeface="+mj-lt"/>
                <a:sym typeface="Wingdings" panose="05000000000000000000" pitchFamily="2" charset="2"/>
              </a:rPr>
              <a:t> (SFR).</a:t>
            </a:r>
          </a:p>
          <a:p>
            <a:pPr marL="285750" indent="-285750" algn="just">
              <a:lnSpc>
                <a:spcPts val="2200"/>
              </a:lnSpc>
              <a:buFont typeface="Wingdings" panose="05000000000000000000" pitchFamily="2" charset="2"/>
              <a:buChar char="Ø"/>
            </a:pPr>
            <a:endParaRPr lang="es-ES" sz="1600" dirty="0">
              <a:latin typeface="+mj-lt"/>
              <a:sym typeface="Wingdings" panose="05000000000000000000" pitchFamily="2" charset="2"/>
            </a:endParaRPr>
          </a:p>
          <a:p>
            <a:pPr marL="285750" indent="-285750" algn="just">
              <a:lnSpc>
                <a:spcPts val="2200"/>
              </a:lnSpc>
              <a:buFont typeface="Wingdings" panose="05000000000000000000" pitchFamily="2" charset="2"/>
              <a:buChar char="Ø"/>
            </a:pPr>
            <a:r>
              <a:rPr lang="es-ES" sz="1600" b="1" dirty="0" smtClean="0">
                <a:latin typeface="+mj-lt"/>
              </a:rPr>
              <a:t>The </a:t>
            </a:r>
            <a:r>
              <a:rPr lang="es-ES" sz="1600" b="1" dirty="0" err="1" smtClean="0">
                <a:latin typeface="+mj-lt"/>
              </a:rPr>
              <a:t>expansion</a:t>
            </a:r>
            <a:r>
              <a:rPr lang="es-ES" sz="1600" b="1" dirty="0" smtClean="0">
                <a:latin typeface="+mj-lt"/>
              </a:rPr>
              <a:t> of the liquid is a </a:t>
            </a:r>
            <a:r>
              <a:rPr lang="es-ES" sz="1600" b="1" dirty="0" err="1" smtClean="0">
                <a:latin typeface="+mj-lt"/>
              </a:rPr>
              <a:t>function</a:t>
            </a:r>
            <a:r>
              <a:rPr lang="es-ES" sz="1600" b="1" dirty="0" smtClean="0">
                <a:latin typeface="+mj-lt"/>
              </a:rPr>
              <a:t> of time: as time </a:t>
            </a:r>
            <a:r>
              <a:rPr lang="es-ES" sz="1600" b="1" dirty="0" err="1" smtClean="0">
                <a:latin typeface="+mj-lt"/>
              </a:rPr>
              <a:t>passes</a:t>
            </a:r>
            <a:r>
              <a:rPr lang="es-ES" sz="1600" dirty="0" smtClean="0">
                <a:latin typeface="+mj-lt"/>
              </a:rPr>
              <a:t>, the total area of the pool </a:t>
            </a:r>
            <a:r>
              <a:rPr lang="es-ES" sz="1600" dirty="0" err="1" smtClean="0">
                <a:latin typeface="+mj-lt"/>
              </a:rPr>
              <a:t>formed</a:t>
            </a:r>
            <a:r>
              <a:rPr lang="es-ES" sz="1600" dirty="0" smtClean="0">
                <a:latin typeface="+mj-lt"/>
              </a:rPr>
              <a:t> will be </a:t>
            </a:r>
            <a:r>
              <a:rPr lang="es-ES" sz="1600" dirty="0" err="1" smtClean="0">
                <a:latin typeface="+mj-lt"/>
              </a:rPr>
              <a:t>larger</a:t>
            </a:r>
            <a:r>
              <a:rPr lang="es-ES" sz="1600" dirty="0" smtClean="0">
                <a:latin typeface="+mj-lt"/>
              </a:rPr>
              <a:t>, </a:t>
            </a:r>
            <a:r>
              <a:rPr lang="es-ES" sz="1600" dirty="0" err="1" smtClean="0">
                <a:latin typeface="+mj-lt"/>
              </a:rPr>
              <a:t>increasing</a:t>
            </a:r>
            <a:r>
              <a:rPr lang="es-ES" sz="1600" dirty="0" smtClean="0">
                <a:latin typeface="+mj-lt"/>
              </a:rPr>
              <a:t> the surface area and, </a:t>
            </a:r>
            <a:r>
              <a:rPr lang="es-ES" sz="1600" dirty="0" err="1" smtClean="0">
                <a:latin typeface="+mj-lt"/>
              </a:rPr>
              <a:t>therefore</a:t>
            </a:r>
            <a:r>
              <a:rPr lang="es-ES" sz="1600" dirty="0" smtClean="0">
                <a:latin typeface="+mj-lt"/>
              </a:rPr>
              <a:t>, </a:t>
            </a:r>
            <a:r>
              <a:rPr lang="es-ES" sz="1600" b="1" dirty="0" err="1" smtClean="0">
                <a:latin typeface="+mj-lt"/>
              </a:rPr>
              <a:t>increasing</a:t>
            </a:r>
            <a:r>
              <a:rPr lang="es-ES" sz="1600" b="1" dirty="0" smtClean="0">
                <a:latin typeface="+mj-lt"/>
              </a:rPr>
              <a:t> the heat transfer </a:t>
            </a:r>
            <a:r>
              <a:rPr lang="es-ES" sz="1600" b="1" dirty="0" err="1">
                <a:latin typeface="+mj-lt"/>
              </a:rPr>
              <a:t>a</a:t>
            </a:r>
            <a:r>
              <a:rPr lang="es-ES" sz="1600" b="1" dirty="0" err="1" smtClean="0">
                <a:latin typeface="+mj-lt"/>
              </a:rPr>
              <a:t>rea</a:t>
            </a:r>
            <a:r>
              <a:rPr lang="es-ES" sz="1600" b="1" dirty="0" smtClean="0">
                <a:latin typeface="+mj-lt"/>
              </a:rPr>
              <a:t>, and the </a:t>
            </a:r>
            <a:r>
              <a:rPr lang="es-ES" sz="1600" b="1" dirty="0" err="1" smtClean="0">
                <a:latin typeface="+mj-lt"/>
              </a:rPr>
              <a:t>heat</a:t>
            </a:r>
            <a:r>
              <a:rPr lang="es-ES" sz="1600" b="1" dirty="0" smtClean="0">
                <a:latin typeface="+mj-lt"/>
              </a:rPr>
              <a:t> transfer </a:t>
            </a:r>
            <a:r>
              <a:rPr lang="es-ES" sz="1600" b="1" dirty="0" err="1" smtClean="0">
                <a:latin typeface="+mj-lt"/>
              </a:rPr>
              <a:t>itself</a:t>
            </a:r>
            <a:r>
              <a:rPr lang="es-ES" sz="1600" b="1" dirty="0" smtClean="0">
                <a:latin typeface="+mj-lt"/>
              </a:rPr>
              <a:t>.</a:t>
            </a:r>
          </a:p>
          <a:p>
            <a:pPr marL="285750" indent="-285750" algn="just">
              <a:lnSpc>
                <a:spcPts val="2200"/>
              </a:lnSpc>
              <a:buFont typeface="Arial" panose="020B0604020202020204" pitchFamily="34" charset="0"/>
              <a:buChar char="•"/>
            </a:pPr>
            <a:endParaRPr lang="es-ES" sz="1600" dirty="0">
              <a:latin typeface="+mj-lt"/>
              <a:sym typeface="Wingdings" panose="05000000000000000000" pitchFamily="2" charset="2"/>
            </a:endParaRPr>
          </a:p>
        </p:txBody>
      </p:sp>
      <p:graphicFrame>
        <p:nvGraphicFramePr>
          <p:cNvPr id="20" name="Gráfico 19"/>
          <p:cNvGraphicFramePr>
            <a:graphicFrameLocks/>
          </p:cNvGraphicFramePr>
          <p:nvPr>
            <p:extLst>
              <p:ext uri="{D42A27DB-BD31-4B8C-83A1-F6EECF244321}">
                <p14:modId xmlns:p14="http://schemas.microsoft.com/office/powerpoint/2010/main" val="198093279"/>
              </p:ext>
            </p:extLst>
          </p:nvPr>
        </p:nvGraphicFramePr>
        <p:xfrm>
          <a:off x="171395" y="3179428"/>
          <a:ext cx="5625398" cy="3389153"/>
        </p:xfrm>
        <a:graphic>
          <a:graphicData uri="http://schemas.openxmlformats.org/drawingml/2006/chart">
            <c:chart xmlns:c="http://schemas.openxmlformats.org/drawingml/2006/chart" xmlns:r="http://schemas.openxmlformats.org/officeDocument/2006/relationships" r:id="rId3"/>
          </a:graphicData>
        </a:graphic>
      </p:graphicFrame>
      <p:sp>
        <p:nvSpPr>
          <p:cNvPr id="21" name="CuadroTexto 20"/>
          <p:cNvSpPr txBox="1"/>
          <p:nvPr/>
        </p:nvSpPr>
        <p:spPr>
          <a:xfrm>
            <a:off x="5817749" y="3306408"/>
            <a:ext cx="6161729" cy="2631490"/>
          </a:xfrm>
          <a:prstGeom prst="rect">
            <a:avLst/>
          </a:prstGeom>
          <a:noFill/>
        </p:spPr>
        <p:txBody>
          <a:bodyPr wrap="square" rtlCol="0">
            <a:spAutoFit/>
          </a:bodyPr>
          <a:lstStyle/>
          <a:p>
            <a:pPr marL="285750" indent="-285750" algn="just">
              <a:lnSpc>
                <a:spcPts val="2200"/>
              </a:lnSpc>
              <a:buFont typeface="Wingdings" panose="05000000000000000000" pitchFamily="2" charset="2"/>
              <a:buChar char="Ø"/>
            </a:pPr>
            <a:r>
              <a:rPr lang="es-ES" sz="1600" dirty="0">
                <a:sym typeface="Wingdings" panose="05000000000000000000" pitchFamily="2" charset="2"/>
              </a:rPr>
              <a:t>From the analysis of the </a:t>
            </a:r>
            <a:r>
              <a:rPr lang="es-ES" sz="1600" dirty="0" err="1">
                <a:sym typeface="Wingdings" panose="05000000000000000000" pitchFamily="2" charset="2"/>
              </a:rPr>
              <a:t>Na</a:t>
            </a:r>
            <a:r>
              <a:rPr lang="es-ES" sz="1600" dirty="0">
                <a:sym typeface="Wingdings" panose="05000000000000000000" pitchFamily="2" charset="2"/>
              </a:rPr>
              <a:t> spills  </a:t>
            </a:r>
            <a:r>
              <a:rPr lang="es-ES" sz="1600" b="1" dirty="0" err="1">
                <a:sym typeface="Wingdings" panose="05000000000000000000" pitchFamily="2" charset="2"/>
              </a:rPr>
              <a:t>extrapolation</a:t>
            </a:r>
            <a:r>
              <a:rPr lang="es-ES" sz="1600" b="1" dirty="0">
                <a:sym typeface="Wingdings" panose="05000000000000000000" pitchFamily="2" charset="2"/>
              </a:rPr>
              <a:t> and </a:t>
            </a:r>
            <a:r>
              <a:rPr lang="es-ES" sz="1600" b="1" dirty="0" err="1">
                <a:sym typeface="Wingdings" panose="05000000000000000000" pitchFamily="2" charset="2"/>
              </a:rPr>
              <a:t>evaluation</a:t>
            </a:r>
            <a:r>
              <a:rPr lang="es-ES" sz="1600" b="1" dirty="0">
                <a:sym typeface="Wingdings" panose="05000000000000000000" pitchFamily="2" charset="2"/>
              </a:rPr>
              <a:t> of the </a:t>
            </a:r>
            <a:r>
              <a:rPr lang="es-ES" sz="1600" b="1" dirty="0" err="1">
                <a:sym typeface="Wingdings" panose="05000000000000000000" pitchFamily="2" charset="2"/>
              </a:rPr>
              <a:t>evolution</a:t>
            </a:r>
            <a:r>
              <a:rPr lang="es-ES" sz="1600" b="1" dirty="0">
                <a:sym typeface="Wingdings" panose="05000000000000000000" pitchFamily="2" charset="2"/>
              </a:rPr>
              <a:t> of the pool </a:t>
            </a:r>
            <a:r>
              <a:rPr lang="es-ES" sz="1600" b="1" dirty="0" err="1">
                <a:sym typeface="Wingdings" panose="05000000000000000000" pitchFamily="2" charset="2"/>
              </a:rPr>
              <a:t>radius</a:t>
            </a:r>
            <a:r>
              <a:rPr lang="es-ES" sz="1600" b="1" dirty="0">
                <a:sym typeface="Wingdings" panose="05000000000000000000" pitchFamily="2" charset="2"/>
              </a:rPr>
              <a:t> </a:t>
            </a:r>
            <a:r>
              <a:rPr lang="es-ES" sz="1600" b="1" dirty="0" err="1">
                <a:sym typeface="Wingdings" panose="05000000000000000000" pitchFamily="2" charset="2"/>
              </a:rPr>
              <a:t>formed</a:t>
            </a:r>
            <a:r>
              <a:rPr lang="es-ES" sz="1600" b="1" dirty="0">
                <a:sym typeface="Wingdings" panose="05000000000000000000" pitchFamily="2" charset="2"/>
              </a:rPr>
              <a:t> in a Li spill as a </a:t>
            </a:r>
            <a:r>
              <a:rPr lang="es-ES" sz="1600" b="1" dirty="0" err="1">
                <a:sym typeface="Wingdings" panose="05000000000000000000" pitchFamily="2" charset="2"/>
              </a:rPr>
              <a:t>function</a:t>
            </a:r>
            <a:r>
              <a:rPr lang="es-ES" sz="1600" b="1" dirty="0">
                <a:sym typeface="Wingdings" panose="05000000000000000000" pitchFamily="2" charset="2"/>
              </a:rPr>
              <a:t> of time.</a:t>
            </a:r>
            <a:endParaRPr lang="es-ES" sz="1600" b="1" dirty="0"/>
          </a:p>
          <a:p>
            <a:pPr marL="285750" indent="-285750" algn="just">
              <a:lnSpc>
                <a:spcPts val="2200"/>
              </a:lnSpc>
              <a:buFont typeface="Wingdings" panose="05000000000000000000" pitchFamily="2" charset="2"/>
              <a:buChar char="Ø"/>
            </a:pPr>
            <a:endParaRPr lang="es-ES" sz="1600" b="1" dirty="0"/>
          </a:p>
          <a:p>
            <a:pPr marL="285750" indent="-285750" algn="just">
              <a:lnSpc>
                <a:spcPts val="2200"/>
              </a:lnSpc>
              <a:buFont typeface="Wingdings" panose="05000000000000000000" pitchFamily="2" charset="2"/>
              <a:buChar char="Ø"/>
            </a:pPr>
            <a:r>
              <a:rPr lang="es-ES" sz="1600" b="1" dirty="0" err="1" smtClean="0"/>
              <a:t>Continuous</a:t>
            </a:r>
            <a:r>
              <a:rPr lang="es-ES" sz="1600" b="1" dirty="0" smtClean="0"/>
              <a:t> </a:t>
            </a:r>
            <a:r>
              <a:rPr lang="es-ES" sz="1600" b="1" dirty="0" err="1" smtClean="0"/>
              <a:t>leakage</a:t>
            </a:r>
            <a:r>
              <a:rPr lang="es-ES" sz="1600" b="1" dirty="0" smtClean="0"/>
              <a:t> </a:t>
            </a:r>
            <a:r>
              <a:rPr lang="es-ES" sz="1600" dirty="0" smtClean="0"/>
              <a:t>(</a:t>
            </a:r>
            <a:r>
              <a:rPr lang="es-ES" sz="1600" dirty="0" err="1" smtClean="0"/>
              <a:t>estimated</a:t>
            </a:r>
            <a:r>
              <a:rPr lang="es-ES" sz="1600" dirty="0" smtClean="0"/>
              <a:t> with </a:t>
            </a:r>
            <a:r>
              <a:rPr lang="es-ES" sz="1600" dirty="0" err="1" smtClean="0"/>
              <a:t>our</a:t>
            </a:r>
            <a:r>
              <a:rPr lang="es-ES" sz="1600" dirty="0" smtClean="0"/>
              <a:t> MELCOR model).</a:t>
            </a:r>
          </a:p>
          <a:p>
            <a:pPr marL="285750" indent="-285750" algn="just">
              <a:lnSpc>
                <a:spcPts val="2200"/>
              </a:lnSpc>
              <a:buFont typeface="Wingdings" panose="05000000000000000000" pitchFamily="2" charset="2"/>
              <a:buChar char="Ø"/>
            </a:pPr>
            <a:endParaRPr lang="es-ES" sz="1600" dirty="0"/>
          </a:p>
          <a:p>
            <a:pPr marL="285750" indent="-285750" algn="just">
              <a:lnSpc>
                <a:spcPts val="2200"/>
              </a:lnSpc>
              <a:buFont typeface="Wingdings" panose="05000000000000000000" pitchFamily="2" charset="2"/>
              <a:buChar char="Ø"/>
            </a:pPr>
            <a:r>
              <a:rPr lang="es-ES" sz="1600" b="1" dirty="0" err="1" smtClean="0"/>
              <a:t>Two</a:t>
            </a:r>
            <a:r>
              <a:rPr lang="es-ES" sz="1600" b="1" dirty="0" smtClean="0"/>
              <a:t> </a:t>
            </a:r>
            <a:r>
              <a:rPr lang="es-ES" sz="1600" b="1" dirty="0" err="1" smtClean="0"/>
              <a:t>phases</a:t>
            </a:r>
            <a:r>
              <a:rPr lang="es-ES" sz="1600" b="1" dirty="0" smtClean="0"/>
              <a:t> of </a:t>
            </a:r>
            <a:r>
              <a:rPr lang="es-ES" sz="1600" b="1" dirty="0" err="1" smtClean="0"/>
              <a:t>spreading</a:t>
            </a:r>
            <a:r>
              <a:rPr lang="es-ES" sz="1600" b="1" dirty="0" smtClean="0"/>
              <a:t> &amp; pool – </a:t>
            </a:r>
            <a:r>
              <a:rPr lang="es-ES" sz="1600" b="1" dirty="0" err="1" smtClean="0"/>
              <a:t>floor</a:t>
            </a:r>
            <a:r>
              <a:rPr lang="es-ES" sz="1600" b="1" dirty="0" smtClean="0"/>
              <a:t> </a:t>
            </a:r>
            <a:r>
              <a:rPr lang="es-ES" sz="1600" b="1" dirty="0" err="1" smtClean="0"/>
              <a:t>heat</a:t>
            </a:r>
            <a:r>
              <a:rPr lang="es-ES" sz="1600" b="1" dirty="0" smtClean="0"/>
              <a:t> transfer: </a:t>
            </a:r>
          </a:p>
          <a:p>
            <a:pPr marL="742950" lvl="1" indent="-285750">
              <a:lnSpc>
                <a:spcPts val="2200"/>
              </a:lnSpc>
              <a:buFont typeface="Arial" panose="020B0604020202020204" pitchFamily="34" charset="0"/>
              <a:buChar char="•"/>
            </a:pPr>
            <a:r>
              <a:rPr lang="es-ES" sz="1600" dirty="0" smtClean="0"/>
              <a:t>1</a:t>
            </a:r>
            <a:r>
              <a:rPr lang="es-ES" sz="1600" baseline="30000" dirty="0" smtClean="0"/>
              <a:t>st</a:t>
            </a:r>
            <a:r>
              <a:rPr lang="es-ES" sz="1600" dirty="0" smtClean="0"/>
              <a:t> </a:t>
            </a:r>
            <a:r>
              <a:rPr lang="es-ES" sz="1600" dirty="0" err="1" smtClean="0"/>
              <a:t>phase</a:t>
            </a:r>
            <a:r>
              <a:rPr lang="es-ES" sz="1600" dirty="0" smtClean="0"/>
              <a:t> </a:t>
            </a:r>
            <a:r>
              <a:rPr lang="es-ES" sz="1600" dirty="0" smtClean="0">
                <a:sym typeface="Wingdings" panose="05000000000000000000" pitchFamily="2" charset="2"/>
              </a:rPr>
              <a:t> </a:t>
            </a:r>
            <a:r>
              <a:rPr lang="es-ES" sz="1600" dirty="0" err="1" smtClean="0"/>
              <a:t>Fast</a:t>
            </a:r>
            <a:r>
              <a:rPr lang="es-ES" sz="1600" dirty="0" smtClean="0"/>
              <a:t> </a:t>
            </a:r>
            <a:r>
              <a:rPr lang="es-ES" sz="1600" dirty="0" err="1" smtClean="0"/>
              <a:t>spreading</a:t>
            </a:r>
            <a:r>
              <a:rPr lang="es-ES" sz="1600" dirty="0" smtClean="0"/>
              <a:t> (central </a:t>
            </a:r>
            <a:r>
              <a:rPr lang="es-ES" sz="1600" dirty="0" err="1" smtClean="0"/>
              <a:t>area</a:t>
            </a:r>
            <a:r>
              <a:rPr lang="es-ES" sz="1600" dirty="0" smtClean="0"/>
              <a:t>) </a:t>
            </a:r>
            <a:r>
              <a:rPr lang="es-ES" sz="1600" b="1" dirty="0" smtClean="0">
                <a:sym typeface="Wingdings" panose="05000000000000000000" pitchFamily="2" charset="2"/>
              </a:rPr>
              <a:t> </a:t>
            </a:r>
            <a:r>
              <a:rPr lang="es-ES" sz="1600" b="1" dirty="0" smtClean="0"/>
              <a:t> </a:t>
            </a:r>
            <a:r>
              <a:rPr lang="es-ES" sz="1600" b="1" dirty="0" err="1" smtClean="0"/>
              <a:t>turbulent</a:t>
            </a:r>
            <a:r>
              <a:rPr lang="es-ES" sz="1600" b="1" dirty="0"/>
              <a:t> </a:t>
            </a:r>
            <a:r>
              <a:rPr lang="es-ES" sz="1600" b="1" dirty="0" err="1" smtClean="0"/>
              <a:t>regime</a:t>
            </a:r>
            <a:r>
              <a:rPr lang="es-ES" sz="1600" b="1" dirty="0" smtClean="0"/>
              <a:t>.</a:t>
            </a:r>
            <a:endParaRPr lang="es-ES" sz="1600" b="1" dirty="0"/>
          </a:p>
          <a:p>
            <a:pPr marL="742950" lvl="1" indent="-285750">
              <a:lnSpc>
                <a:spcPts val="2200"/>
              </a:lnSpc>
              <a:buFont typeface="Arial" panose="020B0604020202020204" pitchFamily="34" charset="0"/>
              <a:buChar char="•"/>
            </a:pPr>
            <a:r>
              <a:rPr lang="es-ES" sz="1600" dirty="0" smtClean="0"/>
              <a:t>2</a:t>
            </a:r>
            <a:r>
              <a:rPr lang="es-ES" sz="1600" baseline="30000" dirty="0" smtClean="0"/>
              <a:t>nd</a:t>
            </a:r>
            <a:r>
              <a:rPr lang="es-ES" sz="1600" dirty="0" smtClean="0"/>
              <a:t> </a:t>
            </a:r>
            <a:r>
              <a:rPr lang="es-ES" sz="1600" dirty="0" err="1" smtClean="0"/>
              <a:t>phase</a:t>
            </a:r>
            <a:r>
              <a:rPr lang="es-ES" sz="1600" dirty="0" smtClean="0"/>
              <a:t> </a:t>
            </a:r>
            <a:r>
              <a:rPr lang="es-ES" sz="1600" dirty="0" smtClean="0">
                <a:sym typeface="Wingdings" panose="05000000000000000000" pitchFamily="2" charset="2"/>
              </a:rPr>
              <a:t> </a:t>
            </a:r>
            <a:r>
              <a:rPr lang="es-ES" sz="1600" dirty="0" err="1" smtClean="0"/>
              <a:t>Slower</a:t>
            </a:r>
            <a:r>
              <a:rPr lang="es-ES" sz="1600" dirty="0" smtClean="0"/>
              <a:t> </a:t>
            </a:r>
            <a:r>
              <a:rPr lang="es-ES" sz="1600" dirty="0" err="1" smtClean="0"/>
              <a:t>spreading</a:t>
            </a:r>
            <a:r>
              <a:rPr lang="es-ES" sz="1600" dirty="0" smtClean="0"/>
              <a:t> </a:t>
            </a:r>
            <a:r>
              <a:rPr lang="es-ES" sz="1600" dirty="0" smtClean="0">
                <a:sym typeface="Wingdings" panose="05000000000000000000" pitchFamily="2" charset="2"/>
              </a:rPr>
              <a:t> </a:t>
            </a:r>
            <a:r>
              <a:rPr lang="es-ES" sz="1600" b="1" dirty="0" smtClean="0"/>
              <a:t>laminar </a:t>
            </a:r>
            <a:r>
              <a:rPr lang="es-ES" sz="1600" b="1" dirty="0" err="1" smtClean="0"/>
              <a:t>regime</a:t>
            </a:r>
            <a:r>
              <a:rPr lang="es-ES" sz="1600" b="1" dirty="0" smtClean="0"/>
              <a:t>.</a:t>
            </a:r>
            <a:endParaRPr lang="es-ES" sz="1600" b="1" dirty="0"/>
          </a:p>
        </p:txBody>
      </p:sp>
      <p:sp>
        <p:nvSpPr>
          <p:cNvPr id="11" name="Rectángulo 10"/>
          <p:cNvSpPr/>
          <p:nvPr/>
        </p:nvSpPr>
        <p:spPr>
          <a:xfrm>
            <a:off x="580288" y="2924326"/>
            <a:ext cx="4807613" cy="253916"/>
          </a:xfrm>
          <a:prstGeom prst="rect">
            <a:avLst/>
          </a:prstGeom>
        </p:spPr>
        <p:txBody>
          <a:bodyPr wrap="square">
            <a:spAutoFit/>
          </a:bodyPr>
          <a:lstStyle/>
          <a:p>
            <a:pPr algn="ctr">
              <a:spcAft>
                <a:spcPts val="1000"/>
              </a:spcAft>
            </a:pPr>
            <a:r>
              <a:rPr lang="en-GB" sz="1050" b="1" u="sng" dirty="0">
                <a:ea typeface="Calibri" panose="020F0502020204030204" pitchFamily="34" charset="0"/>
                <a:cs typeface="Times New Roman" panose="02020603050405020304" pitchFamily="18" charset="0"/>
              </a:rPr>
              <a:t>Figure 8</a:t>
            </a:r>
            <a:r>
              <a:rPr lang="en-GB" sz="1050" b="1" dirty="0" smtClean="0">
                <a:ea typeface="Calibri" panose="020F0502020204030204" pitchFamily="34" charset="0"/>
                <a:cs typeface="Times New Roman" panose="02020603050405020304" pitchFamily="18" charset="0"/>
              </a:rPr>
              <a:t>: Time varying pool radius for large leak rate for Na spills [15] and Li spill</a:t>
            </a:r>
            <a:endParaRPr lang="es-ES" sz="105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4464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5. Lithium </a:t>
            </a:r>
            <a:r>
              <a:rPr lang="es-ES" dirty="0" err="1" smtClean="0"/>
              <a:t>spreading</a:t>
            </a:r>
            <a:r>
              <a:rPr lang="es-ES" dirty="0" smtClean="0"/>
              <a:t> model </a:t>
            </a:r>
            <a:endParaRPr lang="es-ES" dirty="0"/>
          </a:p>
        </p:txBody>
      </p:sp>
      <p:sp>
        <p:nvSpPr>
          <p:cNvPr id="4" name="Marcador de pie de página 3"/>
          <p:cNvSpPr>
            <a:spLocks noGrp="1"/>
          </p:cNvSpPr>
          <p:nvPr>
            <p:ph type="ftr" sz="quarter" idx="11"/>
          </p:nvPr>
        </p:nvSpPr>
        <p:spPr/>
        <p:txBody>
          <a:bodyPr/>
          <a:lstStyle/>
          <a:p>
            <a:r>
              <a:rPr lang="en-GB" dirty="0" smtClean="0">
                <a:solidFill>
                  <a:prstClr val="white"/>
                </a:solidFill>
              </a:rPr>
              <a:t>M. Pérez, G. D´Ovidio, F. Martín-Fuertes | 15</a:t>
            </a:r>
            <a:r>
              <a:rPr lang="en-GB" baseline="30000" dirty="0" smtClean="0">
                <a:solidFill>
                  <a:prstClr val="white"/>
                </a:solidFill>
              </a:rPr>
              <a:t>th</a:t>
            </a:r>
            <a:r>
              <a:rPr lang="en-GB" dirty="0" smtClean="0">
                <a:solidFill>
                  <a:prstClr val="white"/>
                </a:solidFill>
              </a:rPr>
              <a:t> EMUG | 15</a:t>
            </a:r>
            <a:r>
              <a:rPr lang="en-GB" baseline="30000" dirty="0" smtClean="0">
                <a:solidFill>
                  <a:prstClr val="white"/>
                </a:solidFill>
              </a:rPr>
              <a:t>th</a:t>
            </a:r>
            <a:r>
              <a:rPr lang="en-GB" dirty="0" smtClean="0">
                <a:solidFill>
                  <a:prstClr val="white"/>
                </a:solidFill>
              </a:rPr>
              <a:t>-18</a:t>
            </a:r>
            <a:r>
              <a:rPr lang="en-GB" baseline="30000" dirty="0" smtClean="0">
                <a:solidFill>
                  <a:prstClr val="white"/>
                </a:solidFill>
              </a:rPr>
              <a:t>th</a:t>
            </a:r>
            <a:r>
              <a:rPr lang="en-GB" dirty="0" smtClean="0">
                <a:solidFill>
                  <a:prstClr val="white"/>
                </a:solidFill>
              </a:rPr>
              <a:t> April 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13" name="CuadroTexto 12"/>
          <p:cNvSpPr txBox="1"/>
          <p:nvPr/>
        </p:nvSpPr>
        <p:spPr>
          <a:xfrm>
            <a:off x="175481" y="809845"/>
            <a:ext cx="6406473" cy="2322608"/>
          </a:xfrm>
          <a:prstGeom prst="rect">
            <a:avLst/>
          </a:prstGeom>
          <a:noFill/>
        </p:spPr>
        <p:txBody>
          <a:bodyPr wrap="square" rtlCol="0">
            <a:noAutofit/>
          </a:bodyPr>
          <a:lstStyle/>
          <a:p>
            <a:pPr>
              <a:lnSpc>
                <a:spcPts val="2200"/>
              </a:lnSpc>
            </a:pPr>
            <a:r>
              <a:rPr lang="es-ES" sz="1600" u="sng" dirty="0" err="1" smtClean="0"/>
              <a:t>Adaptation</a:t>
            </a:r>
            <a:r>
              <a:rPr lang="es-ES" sz="1600" u="sng" dirty="0" smtClean="0"/>
              <a:t> to MELCOR </a:t>
            </a:r>
            <a:r>
              <a:rPr lang="es-ES" sz="1600" u="sng" dirty="0" err="1" smtClean="0"/>
              <a:t>modelling</a:t>
            </a:r>
            <a:r>
              <a:rPr lang="es-ES" sz="1600" u="sng" dirty="0" smtClean="0"/>
              <a:t> </a:t>
            </a:r>
            <a:r>
              <a:rPr lang="es-ES" sz="1600" u="sng" dirty="0" err="1" smtClean="0"/>
              <a:t>is</a:t>
            </a:r>
            <a:r>
              <a:rPr lang="es-ES" sz="1600" u="sng" dirty="0" smtClean="0"/>
              <a:t> </a:t>
            </a:r>
            <a:r>
              <a:rPr lang="es-ES" sz="1600" u="sng" dirty="0" err="1" smtClean="0"/>
              <a:t>challenging</a:t>
            </a:r>
            <a:r>
              <a:rPr lang="es-ES" sz="1600" u="sng" dirty="0" smtClean="0"/>
              <a:t>:</a:t>
            </a:r>
            <a:endParaRPr lang="es-ES" sz="1600" u="sng" dirty="0" smtClean="0"/>
          </a:p>
          <a:p>
            <a:pPr>
              <a:lnSpc>
                <a:spcPts val="2200"/>
              </a:lnSpc>
            </a:pPr>
            <a:endParaRPr lang="es-ES" sz="1600" dirty="0" smtClean="0"/>
          </a:p>
          <a:p>
            <a:pPr marL="285750" indent="-285750">
              <a:lnSpc>
                <a:spcPts val="2200"/>
              </a:lnSpc>
              <a:buFont typeface="Wingdings" panose="05000000000000000000" pitchFamily="2" charset="2"/>
              <a:buChar char="Ø"/>
            </a:pPr>
            <a:r>
              <a:rPr lang="es-ES" sz="1600" b="1" dirty="0" smtClean="0"/>
              <a:t>Objective: to capture in </a:t>
            </a:r>
            <a:r>
              <a:rPr lang="es-ES" sz="1600" b="1" dirty="0" err="1" smtClean="0"/>
              <a:t>detail</a:t>
            </a:r>
            <a:r>
              <a:rPr lang="es-ES" sz="1600" b="1" dirty="0" smtClean="0"/>
              <a:t> the </a:t>
            </a:r>
            <a:r>
              <a:rPr lang="es-ES" sz="1600" b="1" dirty="0" err="1" smtClean="0"/>
              <a:t>progressive</a:t>
            </a:r>
            <a:r>
              <a:rPr lang="es-ES" sz="1600" b="1" dirty="0" smtClean="0"/>
              <a:t> heat transfer phases </a:t>
            </a:r>
            <a:r>
              <a:rPr lang="es-ES" sz="1600" dirty="0" smtClean="0"/>
              <a:t>(liquid Li to LLC </a:t>
            </a:r>
            <a:r>
              <a:rPr lang="es-ES" sz="1600" dirty="0" err="1" smtClean="0"/>
              <a:t>floor</a:t>
            </a:r>
            <a:r>
              <a:rPr lang="es-ES" sz="1600" dirty="0" smtClean="0"/>
              <a:t>) </a:t>
            </a:r>
            <a:r>
              <a:rPr lang="es-ES" sz="1600" dirty="0" smtClean="0">
                <a:sym typeface="Wingdings" panose="05000000000000000000" pitchFamily="2" charset="2"/>
              </a:rPr>
              <a:t> </a:t>
            </a:r>
            <a:r>
              <a:rPr lang="es-ES" sz="1600" b="1" dirty="0" smtClean="0"/>
              <a:t>“Steps” MELCOR model.</a:t>
            </a:r>
          </a:p>
          <a:p>
            <a:pPr marL="285750" indent="-285750">
              <a:lnSpc>
                <a:spcPts val="2200"/>
              </a:lnSpc>
              <a:buFont typeface="Wingdings" panose="05000000000000000000" pitchFamily="2" charset="2"/>
              <a:buChar char="Ø"/>
            </a:pPr>
            <a:endParaRPr lang="es-ES" sz="1600" b="1" dirty="0" smtClean="0"/>
          </a:p>
          <a:p>
            <a:pPr marL="285750" indent="-285750" algn="just">
              <a:lnSpc>
                <a:spcPts val="2200"/>
              </a:lnSpc>
              <a:buFont typeface="Wingdings" panose="05000000000000000000" pitchFamily="2" charset="2"/>
              <a:buChar char="Ø"/>
            </a:pPr>
            <a:r>
              <a:rPr lang="en-US" sz="1600" dirty="0" smtClean="0">
                <a:solidFill>
                  <a:srgbClr val="000000"/>
                </a:solidFill>
              </a:rPr>
              <a:t>Two </a:t>
            </a:r>
            <a:r>
              <a:rPr lang="en-US" sz="1600" dirty="0">
                <a:solidFill>
                  <a:srgbClr val="000000"/>
                </a:solidFill>
              </a:rPr>
              <a:t>phases of spreading:</a:t>
            </a:r>
          </a:p>
          <a:p>
            <a:pPr marL="1200150" lvl="2" indent="-285750" algn="just">
              <a:lnSpc>
                <a:spcPts val="2200"/>
              </a:lnSpc>
              <a:buFont typeface="Arial" panose="020B0604020202020204" pitchFamily="34" charset="0"/>
              <a:buChar char="•"/>
            </a:pPr>
            <a:r>
              <a:rPr lang="en-US" sz="1600" dirty="0">
                <a:solidFill>
                  <a:srgbClr val="000000"/>
                </a:solidFill>
              </a:rPr>
              <a:t>First phase </a:t>
            </a:r>
            <a:r>
              <a:rPr lang="en-US" sz="1600" dirty="0">
                <a:solidFill>
                  <a:srgbClr val="000000"/>
                </a:solidFill>
                <a:sym typeface="Wingdings" panose="05000000000000000000" pitchFamily="2" charset="2"/>
              </a:rPr>
              <a:t> Fast, turbulent </a:t>
            </a:r>
            <a:r>
              <a:rPr lang="en-US" sz="1600" dirty="0" smtClean="0">
                <a:solidFill>
                  <a:srgbClr val="000000"/>
                </a:solidFill>
                <a:sym typeface="Wingdings" panose="05000000000000000000" pitchFamily="2" charset="2"/>
              </a:rPr>
              <a:t>phase  Central HS</a:t>
            </a:r>
            <a:endParaRPr lang="en-US" sz="1600" dirty="0">
              <a:solidFill>
                <a:srgbClr val="000000"/>
              </a:solidFill>
              <a:sym typeface="Wingdings" panose="05000000000000000000" pitchFamily="2" charset="2"/>
            </a:endParaRPr>
          </a:p>
          <a:p>
            <a:pPr marL="1200150" lvl="2" indent="-285750" algn="just">
              <a:lnSpc>
                <a:spcPts val="2200"/>
              </a:lnSpc>
              <a:buFont typeface="Arial" panose="020B0604020202020204" pitchFamily="34" charset="0"/>
              <a:buChar char="•"/>
            </a:pPr>
            <a:r>
              <a:rPr lang="en-US" sz="1600" dirty="0">
                <a:solidFill>
                  <a:srgbClr val="000000"/>
                </a:solidFill>
                <a:sym typeface="Wingdings" panose="05000000000000000000" pitchFamily="2" charset="2"/>
              </a:rPr>
              <a:t>Second phase  Laminar </a:t>
            </a:r>
            <a:r>
              <a:rPr lang="en-US" sz="1600" dirty="0" smtClean="0">
                <a:solidFill>
                  <a:srgbClr val="000000"/>
                </a:solidFill>
                <a:sym typeface="Wingdings" panose="05000000000000000000" pitchFamily="2" charset="2"/>
              </a:rPr>
              <a:t>phase</a:t>
            </a:r>
            <a:endParaRPr lang="en-US" sz="1600" dirty="0">
              <a:solidFill>
                <a:srgbClr val="000000"/>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2208496395"/>
              </p:ext>
            </p:extLst>
          </p:nvPr>
        </p:nvGraphicFramePr>
        <p:xfrm>
          <a:off x="6545923" y="620217"/>
          <a:ext cx="5186807" cy="1542281"/>
        </p:xfrm>
        <a:graphic>
          <a:graphicData uri="http://schemas.openxmlformats.org/drawingml/2006/table">
            <a:tbl>
              <a:tblPr firstRow="1" bandRow="1">
                <a:tableStyleId>{5C22544A-7EE6-4342-B048-85BDC9FD1C3A}</a:tableStyleId>
              </a:tblPr>
              <a:tblGrid>
                <a:gridCol w="706550">
                  <a:extLst>
                    <a:ext uri="{9D8B030D-6E8A-4147-A177-3AD203B41FA5}">
                      <a16:colId xmlns:a16="http://schemas.microsoft.com/office/drawing/2014/main" val="232621114"/>
                    </a:ext>
                  </a:extLst>
                </a:gridCol>
                <a:gridCol w="947746">
                  <a:extLst>
                    <a:ext uri="{9D8B030D-6E8A-4147-A177-3AD203B41FA5}">
                      <a16:colId xmlns:a16="http://schemas.microsoft.com/office/drawing/2014/main" val="1406383312"/>
                    </a:ext>
                  </a:extLst>
                </a:gridCol>
                <a:gridCol w="1120065">
                  <a:extLst>
                    <a:ext uri="{9D8B030D-6E8A-4147-A177-3AD203B41FA5}">
                      <a16:colId xmlns:a16="http://schemas.microsoft.com/office/drawing/2014/main" val="449817084"/>
                    </a:ext>
                  </a:extLst>
                </a:gridCol>
                <a:gridCol w="1120065">
                  <a:extLst>
                    <a:ext uri="{9D8B030D-6E8A-4147-A177-3AD203B41FA5}">
                      <a16:colId xmlns:a16="http://schemas.microsoft.com/office/drawing/2014/main" val="2839764346"/>
                    </a:ext>
                  </a:extLst>
                </a:gridCol>
                <a:gridCol w="1292381">
                  <a:extLst>
                    <a:ext uri="{9D8B030D-6E8A-4147-A177-3AD203B41FA5}">
                      <a16:colId xmlns:a16="http://schemas.microsoft.com/office/drawing/2014/main" val="29826538"/>
                    </a:ext>
                  </a:extLst>
                </a:gridCol>
              </a:tblGrid>
              <a:tr h="504056">
                <a:tc>
                  <a:txBody>
                    <a:bodyPr/>
                    <a:lstStyle/>
                    <a:p>
                      <a:pPr algn="ctr" fontAlgn="ctr"/>
                      <a:r>
                        <a:rPr lang="es-ES" sz="1300" u="none" strike="noStrike" dirty="0">
                          <a:effectLst/>
                        </a:rPr>
                        <a:t>Time (s)</a:t>
                      </a:r>
                      <a:endParaRPr lang="es-ES" sz="1300" b="1" i="0" u="none" strike="noStrike" dirty="0">
                        <a:solidFill>
                          <a:schemeClr val="bg1"/>
                        </a:solidFill>
                        <a:effectLst/>
                        <a:latin typeface="+mj-lt"/>
                      </a:endParaRPr>
                    </a:p>
                  </a:txBody>
                  <a:tcPr marL="9525" marR="9525" marT="9525" marB="0" anchor="ctr"/>
                </a:tc>
                <a:tc>
                  <a:txBody>
                    <a:bodyPr/>
                    <a:lstStyle/>
                    <a:p>
                      <a:pPr algn="ctr" fontAlgn="ctr"/>
                      <a:r>
                        <a:rPr lang="es-ES" sz="1300" u="none" strike="noStrike" dirty="0" smtClean="0">
                          <a:effectLst/>
                        </a:rPr>
                        <a:t>Pool radius (m)</a:t>
                      </a:r>
                      <a:endParaRPr lang="es-ES" sz="1300" b="1" i="0" u="none" strike="noStrike" dirty="0">
                        <a:solidFill>
                          <a:schemeClr val="bg1"/>
                        </a:solidFill>
                        <a:effectLst/>
                        <a:latin typeface="+mj-lt"/>
                      </a:endParaRPr>
                    </a:p>
                  </a:txBody>
                  <a:tcPr marL="9525" marR="9525" marT="9525" marB="0" anchor="ctr"/>
                </a:tc>
                <a:tc>
                  <a:txBody>
                    <a:bodyPr/>
                    <a:lstStyle/>
                    <a:p>
                      <a:pPr algn="ctr" fontAlgn="ctr"/>
                      <a:r>
                        <a:rPr lang="es-ES" sz="1300" u="none" strike="noStrike" dirty="0" smtClean="0">
                          <a:effectLst/>
                        </a:rPr>
                        <a:t>Total </a:t>
                      </a:r>
                      <a:r>
                        <a:rPr lang="es-ES" sz="1300" u="none" strike="noStrike" dirty="0" err="1" smtClean="0">
                          <a:effectLst/>
                        </a:rPr>
                        <a:t>spreading</a:t>
                      </a:r>
                      <a:r>
                        <a:rPr lang="es-ES" sz="1300" u="none" strike="noStrike" dirty="0" smtClean="0">
                          <a:effectLst/>
                        </a:rPr>
                        <a:t> </a:t>
                      </a:r>
                      <a:r>
                        <a:rPr lang="es-ES" sz="1300" u="none" strike="noStrike" dirty="0" err="1" smtClean="0">
                          <a:effectLst/>
                        </a:rPr>
                        <a:t>area</a:t>
                      </a:r>
                      <a:r>
                        <a:rPr lang="es-ES" sz="1300" u="none" strike="noStrike" dirty="0" smtClean="0">
                          <a:effectLst/>
                        </a:rPr>
                        <a:t> (</a:t>
                      </a:r>
                      <a:r>
                        <a:rPr lang="es-ES" sz="1300" kern="1200" dirty="0" smtClean="0">
                          <a:effectLst/>
                        </a:rPr>
                        <a:t>m</a:t>
                      </a:r>
                      <a:r>
                        <a:rPr lang="es-ES" sz="1300" kern="1200" baseline="30000" dirty="0" smtClean="0">
                          <a:effectLst/>
                        </a:rPr>
                        <a:t>2</a:t>
                      </a:r>
                      <a:r>
                        <a:rPr lang="es-ES" sz="1300" kern="1200" baseline="0" dirty="0" smtClean="0">
                          <a:effectLst/>
                        </a:rPr>
                        <a:t>)</a:t>
                      </a:r>
                      <a:endParaRPr lang="es-ES" sz="1300" b="1" i="0" u="none" strike="noStrike" dirty="0">
                        <a:solidFill>
                          <a:schemeClr val="bg1"/>
                        </a:solidFill>
                        <a:effectLst/>
                        <a:latin typeface="+mj-lt"/>
                      </a:endParaRPr>
                    </a:p>
                  </a:txBody>
                  <a:tcPr marL="9525" marR="9525" marT="9525" marB="0" anchor="ctr"/>
                </a:tc>
                <a:tc>
                  <a:txBody>
                    <a:bodyPr/>
                    <a:lstStyle/>
                    <a:p>
                      <a:pPr algn="ctr" fontAlgn="ctr"/>
                      <a:r>
                        <a:rPr lang="es-ES" sz="1300" u="none" strike="noStrike" dirty="0" smtClean="0">
                          <a:effectLst/>
                        </a:rPr>
                        <a:t>Total Li </a:t>
                      </a:r>
                      <a:r>
                        <a:rPr lang="es-ES" sz="1300" u="none" strike="noStrike" dirty="0" err="1" smtClean="0">
                          <a:effectLst/>
                        </a:rPr>
                        <a:t>mass</a:t>
                      </a:r>
                      <a:r>
                        <a:rPr lang="es-ES" sz="1300" u="none" strike="noStrike" dirty="0" smtClean="0">
                          <a:effectLst/>
                        </a:rPr>
                        <a:t> </a:t>
                      </a:r>
                      <a:r>
                        <a:rPr lang="es-ES" sz="1300" u="none" strike="noStrike" dirty="0" err="1" smtClean="0">
                          <a:effectLst/>
                        </a:rPr>
                        <a:t>spilled</a:t>
                      </a:r>
                      <a:r>
                        <a:rPr lang="es-ES" sz="1300" u="none" strike="noStrike" dirty="0" smtClean="0">
                          <a:effectLst/>
                        </a:rPr>
                        <a:t> (kg)</a:t>
                      </a:r>
                      <a:endParaRPr lang="es-ES" sz="1300" b="1" i="0" u="none" strike="noStrike" dirty="0">
                        <a:solidFill>
                          <a:schemeClr val="bg1"/>
                        </a:solidFill>
                        <a:effectLst/>
                        <a:latin typeface="+mj-lt"/>
                      </a:endParaRPr>
                    </a:p>
                  </a:txBody>
                  <a:tcPr marL="9525" marR="9525" marT="9525" marB="0" anchor="ctr"/>
                </a:tc>
                <a:tc>
                  <a:txBody>
                    <a:bodyPr/>
                    <a:lstStyle/>
                    <a:p>
                      <a:pPr algn="ctr" fontAlgn="ctr"/>
                      <a:r>
                        <a:rPr lang="es-ES" sz="1300" u="none" strike="noStrike" dirty="0" smtClean="0">
                          <a:effectLst/>
                        </a:rPr>
                        <a:t>Total Li</a:t>
                      </a:r>
                      <a:r>
                        <a:rPr lang="es-ES" sz="1300" u="none" strike="noStrike" baseline="0" dirty="0" smtClean="0">
                          <a:effectLst/>
                        </a:rPr>
                        <a:t> </a:t>
                      </a:r>
                      <a:r>
                        <a:rPr lang="es-ES" sz="1300" u="none" strike="noStrike" baseline="0" dirty="0" err="1" smtClean="0">
                          <a:effectLst/>
                        </a:rPr>
                        <a:t>v</a:t>
                      </a:r>
                      <a:r>
                        <a:rPr lang="es-ES" sz="1300" u="none" strike="noStrike" dirty="0" err="1" smtClean="0">
                          <a:effectLst/>
                        </a:rPr>
                        <a:t>olume</a:t>
                      </a:r>
                      <a:r>
                        <a:rPr lang="es-ES" sz="1300" u="none" strike="noStrike" baseline="0" dirty="0" smtClean="0">
                          <a:effectLst/>
                        </a:rPr>
                        <a:t> </a:t>
                      </a:r>
                      <a:r>
                        <a:rPr lang="es-ES" sz="1300" u="none" strike="noStrike" baseline="0" dirty="0" err="1" smtClean="0">
                          <a:effectLst/>
                        </a:rPr>
                        <a:t>spilled</a:t>
                      </a:r>
                      <a:r>
                        <a:rPr lang="es-ES" sz="1300" u="none" strike="noStrike" dirty="0" smtClean="0">
                          <a:effectLst/>
                        </a:rPr>
                        <a:t> (</a:t>
                      </a:r>
                      <a:r>
                        <a:rPr lang="es-ES" sz="1300" kern="1200" dirty="0" smtClean="0">
                          <a:effectLst/>
                        </a:rPr>
                        <a:t>m</a:t>
                      </a:r>
                      <a:r>
                        <a:rPr lang="es-ES" sz="1300" kern="1200" baseline="30000" dirty="0" smtClean="0">
                          <a:effectLst/>
                        </a:rPr>
                        <a:t>3</a:t>
                      </a:r>
                      <a:r>
                        <a:rPr lang="es-ES" sz="1300" u="none" strike="noStrike" dirty="0" smtClean="0">
                          <a:effectLst/>
                        </a:rPr>
                        <a:t>)</a:t>
                      </a:r>
                      <a:endParaRPr lang="es-ES" sz="1300" b="1" i="0" u="none" strike="noStrike" dirty="0">
                        <a:solidFill>
                          <a:schemeClr val="bg1"/>
                        </a:solidFill>
                        <a:effectLst/>
                        <a:latin typeface="+mj-lt"/>
                      </a:endParaRPr>
                    </a:p>
                  </a:txBody>
                  <a:tcPr marL="9525" marR="9525" marT="9525" marB="0" anchor="ctr"/>
                </a:tc>
                <a:extLst>
                  <a:ext uri="{0D108BD9-81ED-4DB2-BD59-A6C34878D82A}">
                    <a16:rowId xmlns:a16="http://schemas.microsoft.com/office/drawing/2014/main" val="539135573"/>
                  </a:ext>
                </a:extLst>
              </a:tr>
              <a:tr h="190500">
                <a:tc>
                  <a:txBody>
                    <a:bodyPr/>
                    <a:lstStyle/>
                    <a:p>
                      <a:pPr algn="ctr" fontAlgn="ctr"/>
                      <a:r>
                        <a:rPr lang="es-ES" sz="1300" u="none" strike="noStrike" dirty="0">
                          <a:effectLst/>
                        </a:rPr>
                        <a:t>0</a:t>
                      </a:r>
                      <a:endParaRPr lang="es-ES" sz="1300" b="0" i="0" u="none" strike="noStrike" dirty="0">
                        <a:solidFill>
                          <a:srgbClr val="000000"/>
                        </a:solidFill>
                        <a:effectLst/>
                        <a:latin typeface="+mj-lt"/>
                      </a:endParaRPr>
                    </a:p>
                  </a:txBody>
                  <a:tcPr marL="9525" marR="9525" marT="9525" marB="0" anchor="ctr"/>
                </a:tc>
                <a:tc>
                  <a:txBody>
                    <a:bodyPr/>
                    <a:lstStyle/>
                    <a:p>
                      <a:pPr algn="ctr" fontAlgn="ctr"/>
                      <a:r>
                        <a:rPr lang="es-ES" sz="1300" u="none" strike="noStrike" dirty="0" smtClean="0">
                          <a:effectLst/>
                        </a:rPr>
                        <a:t>0</a:t>
                      </a:r>
                      <a:endParaRPr lang="es-ES" sz="1300" b="0" i="0" u="none" strike="noStrike" dirty="0">
                        <a:solidFill>
                          <a:srgbClr val="000000"/>
                        </a:solidFill>
                        <a:effectLst/>
                        <a:latin typeface="+mj-lt"/>
                      </a:endParaRPr>
                    </a:p>
                  </a:txBody>
                  <a:tcPr marL="9525" marR="9525" marT="9525" marB="0" anchor="ctr"/>
                </a:tc>
                <a:tc>
                  <a:txBody>
                    <a:bodyPr/>
                    <a:lstStyle/>
                    <a:p>
                      <a:pPr algn="ctr" fontAlgn="ctr"/>
                      <a:r>
                        <a:rPr lang="es-ES" sz="1300" u="none" strike="noStrike" dirty="0">
                          <a:effectLst/>
                        </a:rPr>
                        <a:t>0</a:t>
                      </a:r>
                      <a:endParaRPr lang="es-ES" sz="1300" b="0" i="0" u="none" strike="noStrike" dirty="0">
                        <a:solidFill>
                          <a:srgbClr val="000000"/>
                        </a:solidFill>
                        <a:effectLst/>
                        <a:latin typeface="+mj-lt"/>
                      </a:endParaRPr>
                    </a:p>
                  </a:txBody>
                  <a:tcPr marL="9525" marR="9525" marT="9525" marB="0" anchor="ctr"/>
                </a:tc>
                <a:tc>
                  <a:txBody>
                    <a:bodyPr/>
                    <a:lstStyle/>
                    <a:p>
                      <a:pPr algn="ctr" fontAlgn="ctr"/>
                      <a:r>
                        <a:rPr lang="es-ES" sz="1300" u="none" strike="noStrike" dirty="0">
                          <a:effectLst/>
                        </a:rPr>
                        <a:t>0</a:t>
                      </a:r>
                      <a:endParaRPr lang="es-ES" sz="1300" b="0" i="0" u="none" strike="noStrike" dirty="0">
                        <a:solidFill>
                          <a:srgbClr val="000000"/>
                        </a:solidFill>
                        <a:effectLst/>
                        <a:latin typeface="+mj-lt"/>
                      </a:endParaRPr>
                    </a:p>
                  </a:txBody>
                  <a:tcPr marL="9525" marR="9525" marT="9525" marB="0" anchor="ctr"/>
                </a:tc>
                <a:tc>
                  <a:txBody>
                    <a:bodyPr/>
                    <a:lstStyle/>
                    <a:p>
                      <a:pPr algn="ctr" fontAlgn="ctr"/>
                      <a:r>
                        <a:rPr lang="es-ES" sz="1300" u="none" strike="noStrike">
                          <a:effectLst/>
                        </a:rPr>
                        <a:t>0</a:t>
                      </a:r>
                      <a:endParaRPr lang="es-ES" sz="13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2883442122"/>
                  </a:ext>
                </a:extLst>
              </a:tr>
              <a:tr h="200025">
                <a:tc>
                  <a:txBody>
                    <a:bodyPr/>
                    <a:lstStyle/>
                    <a:p>
                      <a:pPr algn="ctr" fontAlgn="ctr"/>
                      <a:r>
                        <a:rPr lang="es-ES" sz="1300" u="none" strike="noStrike" dirty="0">
                          <a:effectLst/>
                        </a:rPr>
                        <a:t>60</a:t>
                      </a:r>
                      <a:endParaRPr lang="es-ES" sz="1300" b="0" i="0" u="none" strike="noStrike" dirty="0">
                        <a:solidFill>
                          <a:srgbClr val="000000"/>
                        </a:solidFill>
                        <a:effectLst/>
                        <a:latin typeface="+mj-lt"/>
                      </a:endParaRPr>
                    </a:p>
                  </a:txBody>
                  <a:tcPr marL="9525" marR="9525" marT="9525" marB="0" anchor="ctr"/>
                </a:tc>
                <a:tc>
                  <a:txBody>
                    <a:bodyPr/>
                    <a:lstStyle/>
                    <a:p>
                      <a:pPr algn="ctr" fontAlgn="b"/>
                      <a:r>
                        <a:rPr lang="es-ES" sz="1300" u="none" strike="noStrike" dirty="0">
                          <a:effectLst/>
                        </a:rPr>
                        <a:t>4.75</a:t>
                      </a:r>
                      <a:endParaRPr lang="es-ES" sz="1300" b="0" i="0" u="none" strike="noStrike" dirty="0">
                        <a:solidFill>
                          <a:srgbClr val="000000"/>
                        </a:solidFill>
                        <a:effectLst/>
                        <a:latin typeface="+mj-lt"/>
                      </a:endParaRPr>
                    </a:p>
                  </a:txBody>
                  <a:tcPr marL="9525" marR="9525" marT="9525" marB="0" anchor="b"/>
                </a:tc>
                <a:tc>
                  <a:txBody>
                    <a:bodyPr/>
                    <a:lstStyle/>
                    <a:p>
                      <a:pPr algn="ctr" fontAlgn="b"/>
                      <a:r>
                        <a:rPr lang="es-ES" sz="1300" u="none" strike="noStrike" dirty="0">
                          <a:effectLst/>
                        </a:rPr>
                        <a:t>70.88</a:t>
                      </a:r>
                      <a:endParaRPr lang="es-ES" sz="1300" b="0" i="0" u="none" strike="noStrike" dirty="0">
                        <a:solidFill>
                          <a:srgbClr val="000000"/>
                        </a:solidFill>
                        <a:effectLst/>
                        <a:latin typeface="+mj-lt"/>
                      </a:endParaRPr>
                    </a:p>
                  </a:txBody>
                  <a:tcPr marL="9525" marR="9525" marT="9525" marB="0" anchor="b"/>
                </a:tc>
                <a:tc>
                  <a:txBody>
                    <a:bodyPr/>
                    <a:lstStyle/>
                    <a:p>
                      <a:pPr algn="ctr" fontAlgn="b"/>
                      <a:r>
                        <a:rPr lang="es-ES" sz="1300" u="none" strike="noStrike" dirty="0">
                          <a:effectLst/>
                        </a:rPr>
                        <a:t>107.86</a:t>
                      </a:r>
                      <a:endParaRPr lang="es-ES" sz="1300" b="0" i="0" u="none" strike="noStrike" dirty="0">
                        <a:solidFill>
                          <a:srgbClr val="000000"/>
                        </a:solidFill>
                        <a:effectLst/>
                        <a:latin typeface="+mj-lt"/>
                      </a:endParaRPr>
                    </a:p>
                  </a:txBody>
                  <a:tcPr marL="9525" marR="9525" marT="9525" marB="0" anchor="b"/>
                </a:tc>
                <a:tc>
                  <a:txBody>
                    <a:bodyPr/>
                    <a:lstStyle/>
                    <a:p>
                      <a:pPr algn="ctr" fontAlgn="ctr"/>
                      <a:r>
                        <a:rPr lang="es-ES" sz="1300" u="none" strike="noStrike">
                          <a:effectLst/>
                        </a:rPr>
                        <a:t>0.2035</a:t>
                      </a:r>
                      <a:endParaRPr lang="es-ES" sz="13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372214556"/>
                  </a:ext>
                </a:extLst>
              </a:tr>
              <a:tr h="190500">
                <a:tc>
                  <a:txBody>
                    <a:bodyPr/>
                    <a:lstStyle/>
                    <a:p>
                      <a:pPr algn="ctr" fontAlgn="ctr"/>
                      <a:r>
                        <a:rPr lang="es-ES" sz="1300" u="none" strike="noStrike" dirty="0">
                          <a:effectLst/>
                        </a:rPr>
                        <a:t>240</a:t>
                      </a:r>
                      <a:endParaRPr lang="es-ES" sz="1300" b="0" i="0" u="none" strike="noStrike" dirty="0">
                        <a:solidFill>
                          <a:srgbClr val="000000"/>
                        </a:solidFill>
                        <a:effectLst/>
                        <a:latin typeface="+mj-lt"/>
                      </a:endParaRPr>
                    </a:p>
                  </a:txBody>
                  <a:tcPr marL="9525" marR="9525" marT="9525" marB="0" anchor="ctr"/>
                </a:tc>
                <a:tc>
                  <a:txBody>
                    <a:bodyPr/>
                    <a:lstStyle/>
                    <a:p>
                      <a:pPr algn="ctr" fontAlgn="b"/>
                      <a:r>
                        <a:rPr lang="es-ES" sz="1300" u="none" strike="noStrike" dirty="0">
                          <a:effectLst/>
                        </a:rPr>
                        <a:t>8.32</a:t>
                      </a:r>
                      <a:endParaRPr lang="es-ES" sz="1300" b="0" i="0" u="none" strike="noStrike" dirty="0">
                        <a:solidFill>
                          <a:srgbClr val="000000"/>
                        </a:solidFill>
                        <a:effectLst/>
                        <a:latin typeface="+mj-lt"/>
                      </a:endParaRPr>
                    </a:p>
                  </a:txBody>
                  <a:tcPr marL="9525" marR="9525" marT="9525" marB="0" anchor="b"/>
                </a:tc>
                <a:tc>
                  <a:txBody>
                    <a:bodyPr/>
                    <a:lstStyle/>
                    <a:p>
                      <a:pPr algn="ctr" fontAlgn="b"/>
                      <a:r>
                        <a:rPr lang="es-ES" sz="1300" u="none" strike="noStrike" dirty="0">
                          <a:effectLst/>
                        </a:rPr>
                        <a:t>217.47</a:t>
                      </a:r>
                      <a:endParaRPr lang="es-ES" sz="1300" b="0" i="0" u="none" strike="noStrike" dirty="0">
                        <a:solidFill>
                          <a:srgbClr val="000000"/>
                        </a:solidFill>
                        <a:effectLst/>
                        <a:latin typeface="+mj-lt"/>
                      </a:endParaRPr>
                    </a:p>
                  </a:txBody>
                  <a:tcPr marL="9525" marR="9525" marT="9525" marB="0" anchor="b"/>
                </a:tc>
                <a:tc>
                  <a:txBody>
                    <a:bodyPr/>
                    <a:lstStyle/>
                    <a:p>
                      <a:pPr algn="ctr" fontAlgn="b"/>
                      <a:r>
                        <a:rPr lang="es-ES" sz="1300" u="none" strike="noStrike" dirty="0">
                          <a:effectLst/>
                        </a:rPr>
                        <a:t>481.64</a:t>
                      </a:r>
                      <a:endParaRPr lang="es-ES" sz="1300" b="0" i="0" u="none" strike="noStrike" dirty="0">
                        <a:solidFill>
                          <a:srgbClr val="000000"/>
                        </a:solidFill>
                        <a:effectLst/>
                        <a:latin typeface="+mj-lt"/>
                      </a:endParaRPr>
                    </a:p>
                  </a:txBody>
                  <a:tcPr marL="9525" marR="9525" marT="9525" marB="0" anchor="b"/>
                </a:tc>
                <a:tc>
                  <a:txBody>
                    <a:bodyPr/>
                    <a:lstStyle/>
                    <a:p>
                      <a:pPr algn="ctr" fontAlgn="ctr"/>
                      <a:r>
                        <a:rPr lang="es-ES" sz="1300" u="none" strike="noStrike" dirty="0">
                          <a:effectLst/>
                        </a:rPr>
                        <a:t>0.907</a:t>
                      </a:r>
                      <a:endParaRPr lang="es-ES" sz="13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2168680137"/>
                  </a:ext>
                </a:extLst>
              </a:tr>
              <a:tr h="190500">
                <a:tc>
                  <a:txBody>
                    <a:bodyPr/>
                    <a:lstStyle/>
                    <a:p>
                      <a:pPr algn="ctr" fontAlgn="ctr"/>
                      <a:r>
                        <a:rPr lang="es-ES" sz="1300" u="none" strike="noStrike" dirty="0">
                          <a:effectLst/>
                        </a:rPr>
                        <a:t>420</a:t>
                      </a:r>
                      <a:endParaRPr lang="es-ES" sz="1300" b="0" i="0" u="none" strike="noStrike" dirty="0">
                        <a:solidFill>
                          <a:srgbClr val="000000"/>
                        </a:solidFill>
                        <a:effectLst/>
                        <a:latin typeface="+mj-lt"/>
                      </a:endParaRPr>
                    </a:p>
                  </a:txBody>
                  <a:tcPr marL="9525" marR="9525" marT="9525" marB="0" anchor="ctr"/>
                </a:tc>
                <a:tc>
                  <a:txBody>
                    <a:bodyPr/>
                    <a:lstStyle/>
                    <a:p>
                      <a:pPr algn="ctr" fontAlgn="b"/>
                      <a:r>
                        <a:rPr lang="es-ES" sz="1300" u="none" strike="noStrike" dirty="0">
                          <a:effectLst/>
                        </a:rPr>
                        <a:t>9.38</a:t>
                      </a:r>
                      <a:endParaRPr lang="es-ES" sz="1300" b="0" i="0" u="none" strike="noStrike" dirty="0">
                        <a:solidFill>
                          <a:srgbClr val="000000"/>
                        </a:solidFill>
                        <a:effectLst/>
                        <a:latin typeface="+mj-lt"/>
                      </a:endParaRPr>
                    </a:p>
                  </a:txBody>
                  <a:tcPr marL="9525" marR="9525" marT="9525" marB="0" anchor="b"/>
                </a:tc>
                <a:tc>
                  <a:txBody>
                    <a:bodyPr/>
                    <a:lstStyle/>
                    <a:p>
                      <a:pPr algn="ctr" fontAlgn="b"/>
                      <a:r>
                        <a:rPr lang="es-ES" sz="1300" u="none" strike="noStrike" dirty="0">
                          <a:effectLst/>
                        </a:rPr>
                        <a:t>276.41</a:t>
                      </a:r>
                      <a:endParaRPr lang="es-ES" sz="1300" b="0" i="0" u="none" strike="noStrike" dirty="0">
                        <a:solidFill>
                          <a:srgbClr val="000000"/>
                        </a:solidFill>
                        <a:effectLst/>
                        <a:latin typeface="+mj-lt"/>
                      </a:endParaRPr>
                    </a:p>
                  </a:txBody>
                  <a:tcPr marL="9525" marR="9525" marT="9525" marB="0" anchor="b"/>
                </a:tc>
                <a:tc>
                  <a:txBody>
                    <a:bodyPr/>
                    <a:lstStyle/>
                    <a:p>
                      <a:pPr algn="ctr" fontAlgn="b"/>
                      <a:r>
                        <a:rPr lang="es-ES" sz="1300" u="none" strike="noStrike" dirty="0">
                          <a:effectLst/>
                        </a:rPr>
                        <a:t>844.77</a:t>
                      </a:r>
                      <a:endParaRPr lang="es-ES" sz="1300" b="0" i="0" u="none" strike="noStrike" dirty="0">
                        <a:solidFill>
                          <a:srgbClr val="000000"/>
                        </a:solidFill>
                        <a:effectLst/>
                        <a:latin typeface="+mj-lt"/>
                      </a:endParaRPr>
                    </a:p>
                  </a:txBody>
                  <a:tcPr marL="9525" marR="9525" marT="9525" marB="0" anchor="b"/>
                </a:tc>
                <a:tc>
                  <a:txBody>
                    <a:bodyPr/>
                    <a:lstStyle/>
                    <a:p>
                      <a:pPr algn="ctr" fontAlgn="ctr"/>
                      <a:r>
                        <a:rPr lang="es-ES" sz="1300" u="none" strike="noStrike" dirty="0">
                          <a:effectLst/>
                        </a:rPr>
                        <a:t>1.5939</a:t>
                      </a:r>
                      <a:endParaRPr lang="es-ES" sz="13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3341760816"/>
                  </a:ext>
                </a:extLst>
              </a:tr>
              <a:tr h="200025">
                <a:tc>
                  <a:txBody>
                    <a:bodyPr/>
                    <a:lstStyle/>
                    <a:p>
                      <a:pPr algn="ctr" fontAlgn="ctr"/>
                      <a:r>
                        <a:rPr lang="es-ES" sz="1300" u="none" strike="noStrike" dirty="0">
                          <a:effectLst/>
                        </a:rPr>
                        <a:t>600</a:t>
                      </a:r>
                      <a:endParaRPr lang="es-ES" sz="1300" b="0" i="0" u="none" strike="noStrike" dirty="0">
                        <a:solidFill>
                          <a:srgbClr val="000000"/>
                        </a:solidFill>
                        <a:effectLst/>
                        <a:latin typeface="+mj-lt"/>
                      </a:endParaRPr>
                    </a:p>
                  </a:txBody>
                  <a:tcPr marL="9525" marR="9525" marT="9525" marB="0" anchor="ctr"/>
                </a:tc>
                <a:tc>
                  <a:txBody>
                    <a:bodyPr/>
                    <a:lstStyle/>
                    <a:p>
                      <a:pPr algn="ctr" fontAlgn="b"/>
                      <a:r>
                        <a:rPr lang="es-ES" sz="1300" u="none" strike="noStrike" dirty="0">
                          <a:effectLst/>
                        </a:rPr>
                        <a:t>10.1</a:t>
                      </a:r>
                      <a:endParaRPr lang="es-ES" sz="1300" b="0" i="0" u="none" strike="noStrike" dirty="0">
                        <a:solidFill>
                          <a:srgbClr val="000000"/>
                        </a:solidFill>
                        <a:effectLst/>
                        <a:latin typeface="+mj-lt"/>
                      </a:endParaRPr>
                    </a:p>
                  </a:txBody>
                  <a:tcPr marL="9525" marR="9525" marT="9525" marB="0" anchor="b"/>
                </a:tc>
                <a:tc>
                  <a:txBody>
                    <a:bodyPr/>
                    <a:lstStyle/>
                    <a:p>
                      <a:pPr algn="ctr" fontAlgn="b"/>
                      <a:r>
                        <a:rPr lang="es-ES" sz="1300" u="none" strike="noStrike" dirty="0">
                          <a:effectLst/>
                        </a:rPr>
                        <a:t>320.47</a:t>
                      </a:r>
                      <a:endParaRPr lang="es-ES" sz="1300" b="0" i="0" u="none" strike="noStrike" dirty="0">
                        <a:solidFill>
                          <a:srgbClr val="000000"/>
                        </a:solidFill>
                        <a:effectLst/>
                        <a:latin typeface="+mj-lt"/>
                      </a:endParaRPr>
                    </a:p>
                  </a:txBody>
                  <a:tcPr marL="9525" marR="9525" marT="9525" marB="0" anchor="b"/>
                </a:tc>
                <a:tc>
                  <a:txBody>
                    <a:bodyPr/>
                    <a:lstStyle/>
                    <a:p>
                      <a:pPr algn="ctr" fontAlgn="b"/>
                      <a:r>
                        <a:rPr lang="es-ES" sz="1300" u="none" strike="noStrike" dirty="0">
                          <a:effectLst/>
                        </a:rPr>
                        <a:t>1177.599</a:t>
                      </a:r>
                      <a:endParaRPr lang="es-ES" sz="1300" b="0" i="0" u="none" strike="noStrike" dirty="0">
                        <a:solidFill>
                          <a:srgbClr val="000000"/>
                        </a:solidFill>
                        <a:effectLst/>
                        <a:latin typeface="+mj-lt"/>
                      </a:endParaRPr>
                    </a:p>
                  </a:txBody>
                  <a:tcPr marL="9525" marR="9525" marT="9525" marB="0" anchor="b"/>
                </a:tc>
                <a:tc>
                  <a:txBody>
                    <a:bodyPr/>
                    <a:lstStyle/>
                    <a:p>
                      <a:pPr algn="ctr" fontAlgn="ctr"/>
                      <a:r>
                        <a:rPr lang="es-ES" sz="1300" u="none" strike="noStrike" dirty="0">
                          <a:effectLst/>
                        </a:rPr>
                        <a:t>2.2218</a:t>
                      </a:r>
                      <a:endParaRPr lang="es-ES" sz="13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2038443241"/>
                  </a:ext>
                </a:extLst>
              </a:tr>
            </a:tbl>
          </a:graphicData>
        </a:graphic>
      </p:graphicFrame>
      <p:sp>
        <p:nvSpPr>
          <p:cNvPr id="15" name="Rectángulo 14"/>
          <p:cNvSpPr/>
          <p:nvPr/>
        </p:nvSpPr>
        <p:spPr>
          <a:xfrm>
            <a:off x="6765324" y="321814"/>
            <a:ext cx="4748005" cy="253916"/>
          </a:xfrm>
          <a:prstGeom prst="rect">
            <a:avLst/>
          </a:prstGeom>
        </p:spPr>
        <p:txBody>
          <a:bodyPr wrap="square">
            <a:spAutoFit/>
          </a:bodyPr>
          <a:lstStyle/>
          <a:p>
            <a:pPr algn="ctr">
              <a:spcAft>
                <a:spcPts val="1000"/>
              </a:spcAft>
            </a:pPr>
            <a:r>
              <a:rPr lang="en-GB" sz="1050" b="1" u="sng" dirty="0" smtClean="0">
                <a:ea typeface="Calibri" panose="020F0502020204030204" pitchFamily="34" charset="0"/>
                <a:cs typeface="Times New Roman" panose="02020603050405020304" pitchFamily="18" charset="0"/>
              </a:rPr>
              <a:t>Table 1</a:t>
            </a:r>
            <a:r>
              <a:rPr lang="en-GB" sz="1050" b="1" dirty="0" smtClean="0">
                <a:ea typeface="Calibri" panose="020F0502020204030204" pitchFamily="34" charset="0"/>
                <a:cs typeface="Times New Roman" panose="02020603050405020304" pitchFamily="18" charset="0"/>
              </a:rPr>
              <a:t>: Characteristic parameters of continuous lithium spill spreading</a:t>
            </a:r>
            <a:endParaRPr lang="es-ES" sz="1050" b="1" dirty="0">
              <a:ea typeface="Calibri" panose="020F0502020204030204" pitchFamily="34" charset="0"/>
              <a:cs typeface="Times New Roman" panose="02020603050405020304" pitchFamily="18" charset="0"/>
            </a:endParaRPr>
          </a:p>
        </p:txBody>
      </p:sp>
      <p:grpSp>
        <p:nvGrpSpPr>
          <p:cNvPr id="17" name="Grupo 16"/>
          <p:cNvGrpSpPr/>
          <p:nvPr/>
        </p:nvGrpSpPr>
        <p:grpSpPr>
          <a:xfrm>
            <a:off x="4489657" y="3149583"/>
            <a:ext cx="7702343" cy="2744761"/>
            <a:chOff x="486001" y="3836596"/>
            <a:chExt cx="8141923" cy="2901407"/>
          </a:xfrm>
        </p:grpSpPr>
        <p:pic>
          <p:nvPicPr>
            <p:cNvPr id="18" name="Imagen 17"/>
            <p:cNvPicPr>
              <a:picLocks noChangeAspect="1"/>
            </p:cNvPicPr>
            <p:nvPr/>
          </p:nvPicPr>
          <p:blipFill>
            <a:blip r:embed="rId2"/>
            <a:stretch>
              <a:fillRect/>
            </a:stretch>
          </p:blipFill>
          <p:spPr>
            <a:xfrm>
              <a:off x="516076" y="4013975"/>
              <a:ext cx="8111848" cy="2724028"/>
            </a:xfrm>
            <a:prstGeom prst="rect">
              <a:avLst/>
            </a:prstGeom>
          </p:spPr>
        </p:pic>
        <p:sp>
          <p:nvSpPr>
            <p:cNvPr id="19" name="CuadroTexto 18"/>
            <p:cNvSpPr txBox="1"/>
            <p:nvPr/>
          </p:nvSpPr>
          <p:spPr>
            <a:xfrm>
              <a:off x="486001" y="3836596"/>
              <a:ext cx="667362" cy="276999"/>
            </a:xfrm>
            <a:prstGeom prst="rect">
              <a:avLst/>
            </a:prstGeom>
            <a:noFill/>
          </p:spPr>
          <p:txBody>
            <a:bodyPr wrap="none" rtlCol="0">
              <a:spAutoFit/>
            </a:bodyPr>
            <a:lstStyle/>
            <a:p>
              <a:r>
                <a:rPr lang="es-ES" sz="1200" b="1" u="sng" dirty="0" err="1" smtClean="0"/>
                <a:t>Heights</a:t>
              </a:r>
              <a:endParaRPr lang="es-ES" sz="1200" b="1" u="sng" dirty="0"/>
            </a:p>
          </p:txBody>
        </p:sp>
        <p:sp>
          <p:nvSpPr>
            <p:cNvPr id="20" name="CuadroTexto 19"/>
            <p:cNvSpPr txBox="1"/>
            <p:nvPr/>
          </p:nvSpPr>
          <p:spPr>
            <a:xfrm>
              <a:off x="7617839" y="3836596"/>
              <a:ext cx="1010085" cy="276999"/>
            </a:xfrm>
            <a:prstGeom prst="rect">
              <a:avLst/>
            </a:prstGeom>
            <a:noFill/>
          </p:spPr>
          <p:txBody>
            <a:bodyPr wrap="none" rtlCol="0">
              <a:spAutoFit/>
            </a:bodyPr>
            <a:lstStyle/>
            <a:p>
              <a:r>
                <a:rPr lang="es-ES" sz="1200" b="1" u="sng" dirty="0" smtClean="0"/>
                <a:t>Total </a:t>
              </a:r>
              <a:r>
                <a:rPr lang="es-ES" sz="1200" b="1" u="sng" dirty="0" err="1" smtClean="0"/>
                <a:t>volume</a:t>
              </a:r>
              <a:endParaRPr lang="es-ES" sz="1200" b="1" u="sng" dirty="0"/>
            </a:p>
          </p:txBody>
        </p:sp>
      </p:grpSp>
      <p:sp>
        <p:nvSpPr>
          <p:cNvPr id="21" name="CuadroTexto 20"/>
          <p:cNvSpPr txBox="1"/>
          <p:nvPr/>
        </p:nvSpPr>
        <p:spPr>
          <a:xfrm>
            <a:off x="5167169" y="5843086"/>
            <a:ext cx="2675569" cy="523220"/>
          </a:xfrm>
          <a:prstGeom prst="rect">
            <a:avLst/>
          </a:prstGeom>
          <a:noFill/>
        </p:spPr>
        <p:txBody>
          <a:bodyPr wrap="square" rtlCol="0">
            <a:spAutoFit/>
          </a:bodyPr>
          <a:lstStyle/>
          <a:p>
            <a:r>
              <a:rPr lang="es-ES" sz="1400" dirty="0" smtClean="0"/>
              <a:t>Laminar </a:t>
            </a:r>
            <a:r>
              <a:rPr lang="es-ES" sz="1400" dirty="0"/>
              <a:t>H</a:t>
            </a:r>
            <a:r>
              <a:rPr lang="es-ES" sz="1400" dirty="0" smtClean="0"/>
              <a:t>eat </a:t>
            </a:r>
            <a:r>
              <a:rPr lang="es-ES" sz="1400" dirty="0"/>
              <a:t>T</a:t>
            </a:r>
            <a:r>
              <a:rPr lang="es-ES" sz="1400" dirty="0" smtClean="0"/>
              <a:t>ransfer Coefficient </a:t>
            </a:r>
            <a:r>
              <a:rPr lang="es-ES" sz="1400" dirty="0"/>
              <a:t>≈ </a:t>
            </a:r>
            <a:r>
              <a:rPr lang="es-ES" sz="1400" dirty="0" smtClean="0"/>
              <a:t>50 W/m</a:t>
            </a:r>
            <a:r>
              <a:rPr lang="es-ES" sz="1400" baseline="30000" dirty="0" smtClean="0"/>
              <a:t>2</a:t>
            </a:r>
            <a:r>
              <a:rPr lang="es-ES" sz="1400" dirty="0" smtClean="0"/>
              <a:t>K </a:t>
            </a:r>
            <a:r>
              <a:rPr lang="es-ES" sz="1400" dirty="0" smtClean="0"/>
              <a:t>(</a:t>
            </a:r>
            <a:r>
              <a:rPr lang="es-ES" sz="1400" dirty="0" err="1" smtClean="0"/>
              <a:t>fixed</a:t>
            </a:r>
            <a:r>
              <a:rPr lang="es-ES" sz="1400" dirty="0" smtClean="0"/>
              <a:t> by user)</a:t>
            </a:r>
          </a:p>
        </p:txBody>
      </p:sp>
      <p:pic>
        <p:nvPicPr>
          <p:cNvPr id="22" name="Imagen 21"/>
          <p:cNvPicPr>
            <a:picLocks noChangeAspect="1"/>
          </p:cNvPicPr>
          <p:nvPr/>
        </p:nvPicPr>
        <p:blipFill rotWithShape="1">
          <a:blip r:embed="rId3"/>
          <a:srcRect t="11812"/>
          <a:stretch/>
        </p:blipFill>
        <p:spPr>
          <a:xfrm>
            <a:off x="0" y="4462944"/>
            <a:ext cx="4253949" cy="1646336"/>
          </a:xfrm>
          <a:prstGeom prst="rect">
            <a:avLst/>
          </a:prstGeom>
        </p:spPr>
      </p:pic>
      <p:cxnSp>
        <p:nvCxnSpPr>
          <p:cNvPr id="23" name="Conector recto de flecha 22"/>
          <p:cNvCxnSpPr/>
          <p:nvPr/>
        </p:nvCxnSpPr>
        <p:spPr>
          <a:xfrm flipH="1">
            <a:off x="5996354" y="4326416"/>
            <a:ext cx="310317" cy="14852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H="1">
            <a:off x="6409592" y="4826977"/>
            <a:ext cx="422031" cy="9935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H="1">
            <a:off x="6866792" y="5284177"/>
            <a:ext cx="404447" cy="5363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8704385" y="5697415"/>
            <a:ext cx="395653" cy="1846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6675124" y="3026690"/>
            <a:ext cx="3331409" cy="253915"/>
          </a:xfrm>
          <a:prstGeom prst="rect">
            <a:avLst/>
          </a:prstGeom>
        </p:spPr>
        <p:txBody>
          <a:bodyPr wrap="square">
            <a:spAutoFit/>
          </a:bodyPr>
          <a:lstStyle/>
          <a:p>
            <a:pPr algn="ctr">
              <a:spcAft>
                <a:spcPts val="1000"/>
              </a:spcAft>
            </a:pPr>
            <a:r>
              <a:rPr lang="en-GB" sz="1050" b="1" u="sng" dirty="0">
                <a:ea typeface="Calibri" panose="020F0502020204030204" pitchFamily="34" charset="0"/>
                <a:cs typeface="Times New Roman" panose="02020603050405020304" pitchFamily="18" charset="0"/>
              </a:rPr>
              <a:t>Figure 9</a:t>
            </a:r>
            <a:r>
              <a:rPr lang="en-GB" sz="1050" b="1" dirty="0" smtClean="0">
                <a:ea typeface="Calibri" panose="020F0502020204030204" pitchFamily="34" charset="0"/>
                <a:cs typeface="Times New Roman" panose="02020603050405020304" pitchFamily="18" charset="0"/>
              </a:rPr>
              <a:t>: MELCOR model for the Li spreading pool</a:t>
            </a:r>
            <a:endParaRPr lang="es-ES" sz="1050" b="1" dirty="0">
              <a:ea typeface="Calibri" panose="020F0502020204030204" pitchFamily="34" charset="0"/>
              <a:cs typeface="Times New Roman" panose="02020603050405020304" pitchFamily="18" charset="0"/>
            </a:endParaRPr>
          </a:p>
        </p:txBody>
      </p:sp>
      <p:sp>
        <p:nvSpPr>
          <p:cNvPr id="28" name="Rectángulo 27"/>
          <p:cNvSpPr/>
          <p:nvPr/>
        </p:nvSpPr>
        <p:spPr>
          <a:xfrm>
            <a:off x="1274866" y="6119024"/>
            <a:ext cx="1704217" cy="253915"/>
          </a:xfrm>
          <a:prstGeom prst="rect">
            <a:avLst/>
          </a:prstGeom>
        </p:spPr>
        <p:txBody>
          <a:bodyPr wrap="square">
            <a:spAutoFit/>
          </a:bodyPr>
          <a:lstStyle/>
          <a:p>
            <a:pPr algn="ctr">
              <a:spcAft>
                <a:spcPts val="1000"/>
              </a:spcAft>
            </a:pPr>
            <a:r>
              <a:rPr lang="en-GB" sz="1050" b="1" u="sng" dirty="0">
                <a:ea typeface="Calibri" panose="020F0502020204030204" pitchFamily="34" charset="0"/>
                <a:cs typeface="Times New Roman" panose="02020603050405020304" pitchFamily="18" charset="0"/>
              </a:rPr>
              <a:t>Figure </a:t>
            </a:r>
            <a:r>
              <a:rPr lang="en-GB" sz="1050" b="1" u="sng" dirty="0" smtClean="0">
                <a:ea typeface="Calibri" panose="020F0502020204030204" pitchFamily="34" charset="0"/>
                <a:cs typeface="Times New Roman" panose="02020603050405020304" pitchFamily="18" charset="0"/>
              </a:rPr>
              <a:t>10</a:t>
            </a:r>
            <a:r>
              <a:rPr lang="en-GB" sz="1050" b="1" dirty="0" smtClean="0">
                <a:ea typeface="Calibri" panose="020F0502020204030204" pitchFamily="34" charset="0"/>
                <a:cs typeface="Times New Roman" panose="02020603050405020304" pitchFamily="18" charset="0"/>
              </a:rPr>
              <a:t>: HSs layout</a:t>
            </a:r>
            <a:endParaRPr lang="es-ES" sz="1050" b="1" dirty="0">
              <a:ea typeface="Calibri" panose="020F0502020204030204" pitchFamily="34" charset="0"/>
              <a:cs typeface="Times New Roman" panose="02020603050405020304" pitchFamily="18" charset="0"/>
            </a:endParaRPr>
          </a:p>
        </p:txBody>
      </p:sp>
      <p:sp>
        <p:nvSpPr>
          <p:cNvPr id="16" name="CuadroTexto 15"/>
          <p:cNvSpPr txBox="1"/>
          <p:nvPr/>
        </p:nvSpPr>
        <p:spPr>
          <a:xfrm>
            <a:off x="9082456" y="5787960"/>
            <a:ext cx="2751992" cy="738664"/>
          </a:xfrm>
          <a:prstGeom prst="rect">
            <a:avLst/>
          </a:prstGeom>
          <a:noFill/>
        </p:spPr>
        <p:txBody>
          <a:bodyPr wrap="square" rtlCol="0">
            <a:spAutoFit/>
          </a:bodyPr>
          <a:lstStyle/>
          <a:p>
            <a:r>
              <a:rPr lang="es-ES" sz="1400" dirty="0" smtClean="0"/>
              <a:t>Turbulent Heat </a:t>
            </a:r>
            <a:r>
              <a:rPr lang="es-ES" sz="1400" dirty="0"/>
              <a:t>T</a:t>
            </a:r>
            <a:r>
              <a:rPr lang="es-ES" sz="1400" dirty="0" smtClean="0"/>
              <a:t>ransfer Coefficient ≈ </a:t>
            </a:r>
            <a:r>
              <a:rPr lang="es-ES" sz="1400" dirty="0" smtClean="0"/>
              <a:t>712 W/m</a:t>
            </a:r>
            <a:r>
              <a:rPr lang="es-ES" sz="1400" baseline="30000" dirty="0" smtClean="0"/>
              <a:t>2</a:t>
            </a:r>
            <a:r>
              <a:rPr lang="es-ES" sz="1400" dirty="0" smtClean="0"/>
              <a:t>K </a:t>
            </a:r>
            <a:r>
              <a:rPr lang="es-ES" sz="1400" dirty="0" smtClean="0"/>
              <a:t>(</a:t>
            </a:r>
            <a:r>
              <a:rPr lang="es-ES" sz="1400" dirty="0" err="1" smtClean="0"/>
              <a:t>calculated</a:t>
            </a:r>
            <a:r>
              <a:rPr lang="es-ES" sz="1400" dirty="0" smtClean="0"/>
              <a:t> by MELCOR-fusion)</a:t>
            </a:r>
          </a:p>
        </p:txBody>
      </p:sp>
      <p:sp>
        <p:nvSpPr>
          <p:cNvPr id="6" name="Rectángulo 5"/>
          <p:cNvSpPr/>
          <p:nvPr/>
        </p:nvSpPr>
        <p:spPr>
          <a:xfrm>
            <a:off x="7940335" y="5978744"/>
            <a:ext cx="704039" cy="276999"/>
          </a:xfrm>
          <a:prstGeom prst="rect">
            <a:avLst/>
          </a:prstGeom>
          <a:ln>
            <a:solidFill>
              <a:schemeClr val="tx1"/>
            </a:solidFill>
          </a:ln>
        </p:spPr>
        <p:txBody>
          <a:bodyPr wrap="none">
            <a:spAutoFit/>
          </a:bodyPr>
          <a:lstStyle/>
          <a:p>
            <a:r>
              <a:rPr lang="es-ES" sz="1200" b="1" dirty="0" err="1" smtClean="0"/>
              <a:t>Lc</a:t>
            </a:r>
            <a:r>
              <a:rPr lang="es-ES" sz="1200" b="1" dirty="0" smtClean="0"/>
              <a:t> </a:t>
            </a:r>
            <a:r>
              <a:rPr lang="es-ES" sz="1200" b="1" dirty="0"/>
              <a:t>= </a:t>
            </a:r>
            <a:r>
              <a:rPr lang="es-ES" sz="1200" b="1" dirty="0" smtClean="0"/>
              <a:t>A/p</a:t>
            </a:r>
            <a:endParaRPr lang="es-ES" sz="1200" b="1" dirty="0"/>
          </a:p>
        </p:txBody>
      </p:sp>
      <p:sp>
        <p:nvSpPr>
          <p:cNvPr id="3" name="CuadroTexto 2"/>
          <p:cNvSpPr txBox="1"/>
          <p:nvPr/>
        </p:nvSpPr>
        <p:spPr>
          <a:xfrm>
            <a:off x="8008981" y="5055038"/>
            <a:ext cx="581954" cy="276999"/>
          </a:xfrm>
          <a:prstGeom prst="rect">
            <a:avLst/>
          </a:prstGeom>
          <a:solidFill>
            <a:schemeClr val="bg1"/>
          </a:solidFill>
        </p:spPr>
        <p:txBody>
          <a:bodyPr wrap="none" rtlCol="0">
            <a:spAutoFit/>
          </a:bodyPr>
          <a:lstStyle/>
          <a:p>
            <a:pPr algn="ctr"/>
            <a:r>
              <a:rPr lang="es-ES" sz="1200" b="1" dirty="0" smtClean="0"/>
              <a:t>Step 1</a:t>
            </a:r>
            <a:endParaRPr lang="es-ES" sz="1200" b="1" dirty="0" smtClean="0"/>
          </a:p>
        </p:txBody>
      </p:sp>
      <p:sp>
        <p:nvSpPr>
          <p:cNvPr id="29" name="CuadroTexto 28"/>
          <p:cNvSpPr txBox="1"/>
          <p:nvPr/>
        </p:nvSpPr>
        <p:spPr>
          <a:xfrm>
            <a:off x="8008981" y="4607713"/>
            <a:ext cx="581955" cy="276999"/>
          </a:xfrm>
          <a:prstGeom prst="rect">
            <a:avLst/>
          </a:prstGeom>
          <a:solidFill>
            <a:schemeClr val="bg1"/>
          </a:solidFill>
        </p:spPr>
        <p:txBody>
          <a:bodyPr wrap="none" rtlCol="0">
            <a:spAutoFit/>
          </a:bodyPr>
          <a:lstStyle/>
          <a:p>
            <a:pPr algn="ctr"/>
            <a:r>
              <a:rPr lang="es-ES" sz="1200" b="1" dirty="0" smtClean="0"/>
              <a:t>Step 2</a:t>
            </a:r>
            <a:endParaRPr lang="es-ES" sz="1200" b="1" dirty="0" smtClean="0"/>
          </a:p>
        </p:txBody>
      </p:sp>
      <p:sp>
        <p:nvSpPr>
          <p:cNvPr id="30" name="CuadroTexto 29"/>
          <p:cNvSpPr txBox="1"/>
          <p:nvPr/>
        </p:nvSpPr>
        <p:spPr>
          <a:xfrm>
            <a:off x="8008981" y="4113047"/>
            <a:ext cx="581955" cy="276999"/>
          </a:xfrm>
          <a:prstGeom prst="rect">
            <a:avLst/>
          </a:prstGeom>
          <a:solidFill>
            <a:schemeClr val="bg1"/>
          </a:solidFill>
        </p:spPr>
        <p:txBody>
          <a:bodyPr wrap="none" rtlCol="0">
            <a:spAutoFit/>
          </a:bodyPr>
          <a:lstStyle/>
          <a:p>
            <a:pPr algn="ctr"/>
            <a:r>
              <a:rPr lang="es-ES" sz="1200" b="1" dirty="0" smtClean="0"/>
              <a:t>Step 3</a:t>
            </a:r>
            <a:endParaRPr lang="es-ES" sz="1200" b="1" dirty="0" smtClean="0"/>
          </a:p>
        </p:txBody>
      </p:sp>
      <p:sp>
        <p:nvSpPr>
          <p:cNvPr id="31" name="CuadroTexto 30"/>
          <p:cNvSpPr txBox="1"/>
          <p:nvPr/>
        </p:nvSpPr>
        <p:spPr>
          <a:xfrm>
            <a:off x="8008981" y="3643198"/>
            <a:ext cx="581955" cy="276999"/>
          </a:xfrm>
          <a:prstGeom prst="rect">
            <a:avLst/>
          </a:prstGeom>
          <a:solidFill>
            <a:schemeClr val="bg1"/>
          </a:solidFill>
        </p:spPr>
        <p:txBody>
          <a:bodyPr wrap="none" rtlCol="0">
            <a:spAutoFit/>
          </a:bodyPr>
          <a:lstStyle/>
          <a:p>
            <a:pPr algn="ctr"/>
            <a:r>
              <a:rPr lang="es-ES" sz="1200" b="1" dirty="0" smtClean="0"/>
              <a:t>Step 4</a:t>
            </a:r>
            <a:endParaRPr lang="es-ES" sz="1200" b="1" dirty="0" smtClean="0"/>
          </a:p>
        </p:txBody>
      </p:sp>
    </p:spTree>
    <p:extLst>
      <p:ext uri="{BB962C8B-B14F-4D97-AF65-F5344CB8AC3E}">
        <p14:creationId xmlns:p14="http://schemas.microsoft.com/office/powerpoint/2010/main" val="2324388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1EFF-75CA-400B-8B14-07B3BB5FE4A6}">
  <ds:schemaRef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e5ba6352-0726-4226-96e7-82f7f1c59ac0"/>
    <ds:schemaRef ds:uri="cbbfa1f3-60c2-42de-b5b6-3ee8cb87d964"/>
    <ds:schemaRef ds:uri="http://purl.org/dc/terms/"/>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6972</TotalTime>
  <Words>3456</Words>
  <Application>Microsoft Office PowerPoint</Application>
  <PresentationFormat>Panorámica</PresentationFormat>
  <Paragraphs>543</Paragraphs>
  <Slides>22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Cambria Math</vt:lpstr>
      <vt:lpstr>Segoe</vt:lpstr>
      <vt:lpstr>Times New Roman</vt:lpstr>
      <vt:lpstr>Wingdings</vt:lpstr>
      <vt:lpstr>EUROfusion.1line_5_3_2019</vt:lpstr>
      <vt:lpstr>Development of a model for analysing LOCA scenarios involving lithium spills in fusion applications</vt:lpstr>
      <vt:lpstr>INDEX</vt:lpstr>
      <vt:lpstr>1. Introduction</vt:lpstr>
      <vt:lpstr>Presentación de PowerPoint</vt:lpstr>
      <vt:lpstr>2. Problem description</vt:lpstr>
      <vt:lpstr>3. Lithium spill estimate</vt:lpstr>
      <vt:lpstr>Presentación de PowerPoint</vt:lpstr>
      <vt:lpstr>4. Spill function analysis</vt:lpstr>
      <vt:lpstr>5. Lithium spreading model </vt:lpstr>
      <vt:lpstr>Presentación de PowerPoint</vt:lpstr>
      <vt:lpstr>6. Lithium Loop Cell MELCOR model </vt:lpstr>
      <vt:lpstr>7. Results &amp; limitations</vt:lpstr>
      <vt:lpstr>Presentación de PowerPoint</vt:lpstr>
      <vt:lpstr>Presentación de PowerPoint</vt:lpstr>
      <vt:lpstr>8. Conclusions and ongoing activities</vt:lpstr>
      <vt:lpstr>Presentación de PowerPoint</vt:lpstr>
      <vt:lpstr>References</vt:lpstr>
      <vt:lpstr>Presentación de PowerPoint</vt:lpstr>
      <vt:lpstr>IFMIF-DONES scheme</vt:lpstr>
      <vt:lpstr>Control logic of the MELCOR model for the lithium spill estimate</vt:lpstr>
      <vt:lpstr>More results of LLC MELCOR model…</vt:lpstr>
      <vt:lpstr>Another scenario: break in the Quench Tank (QT) with a Li spill into the Test Cell (TC)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admin</cp:lastModifiedBy>
  <cp:revision>198</cp:revision>
  <dcterms:created xsi:type="dcterms:W3CDTF">2023-11-15T09:40:03Z</dcterms:created>
  <dcterms:modified xsi:type="dcterms:W3CDTF">2024-04-12T12:08:51Z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