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71" r:id="rId3"/>
    <p:sldId id="258" r:id="rId4"/>
    <p:sldId id="260" r:id="rId5"/>
    <p:sldId id="261" r:id="rId6"/>
    <p:sldId id="262" r:id="rId7"/>
    <p:sldId id="263" r:id="rId8"/>
    <p:sldId id="264" r:id="rId9"/>
    <p:sldId id="265" r:id="rId10"/>
    <p:sldId id="268" r:id="rId11"/>
    <p:sldId id="269" r:id="rId12"/>
    <p:sldId id="267" r:id="rId13"/>
    <p:sldId id="561" r:id="rId14"/>
    <p:sldId id="27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QZXZZpPOygGR3LmF5Gp7yLNVqM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7891D-6F62-40C5-A422-4801FB7434D4}">
  <a:tblStyle styleId="{C377891D-6F62-40C5-A422-4801FB7434D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07" name="Google Shape;1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8C8934-3BC4-8546-97F7-B3C25710E6EF}" type="slidenum">
              <a:rPr lang="en-US" smtClean="0"/>
              <a:t>13</a:t>
            </a:fld>
            <a:endParaRPr lang="en-US"/>
          </a:p>
        </p:txBody>
      </p:sp>
    </p:spTree>
    <p:extLst>
      <p:ext uri="{BB962C8B-B14F-4D97-AF65-F5344CB8AC3E}">
        <p14:creationId xmlns:p14="http://schemas.microsoft.com/office/powerpoint/2010/main" val="388219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SzPts val="2400"/>
              <a:buFont typeface="Arial"/>
              <a:buNone/>
              <a:defRPr/>
            </a:lvl1pPr>
            <a:lvl2pPr lvl="1" algn="ctr">
              <a:spcBef>
                <a:spcPts val="400"/>
              </a:spcBef>
              <a:spcAft>
                <a:spcPts val="0"/>
              </a:spcAft>
              <a:buClr>
                <a:srgbClr val="000000"/>
              </a:buClr>
              <a:buSzPts val="2000"/>
              <a:buFont typeface="Arial"/>
              <a:buNone/>
              <a:defRPr/>
            </a:lvl2pPr>
            <a:lvl3pPr lvl="2" algn="ctr">
              <a:spcBef>
                <a:spcPts val="320"/>
              </a:spcBef>
              <a:spcAft>
                <a:spcPts val="0"/>
              </a:spcAft>
              <a:buClr>
                <a:srgbClr val="000000"/>
              </a:buClr>
              <a:buSzPts val="1600"/>
              <a:buFont typeface="Arial"/>
              <a:buNone/>
              <a:defRPr/>
            </a:lvl3pPr>
            <a:lvl4pPr lvl="3" algn="ctr">
              <a:spcBef>
                <a:spcPts val="280"/>
              </a:spcBef>
              <a:spcAft>
                <a:spcPts val="0"/>
              </a:spcAft>
              <a:buClr>
                <a:srgbClr val="000000"/>
              </a:buClr>
              <a:buSzPts val="1400"/>
              <a:buFont typeface="Arial"/>
              <a:buNone/>
              <a:defRPr/>
            </a:lvl4pPr>
            <a:lvl5pPr lvl="4" algn="ctr">
              <a:spcBef>
                <a:spcPts val="240"/>
              </a:spcBef>
              <a:spcAft>
                <a:spcPts val="0"/>
              </a:spcAft>
              <a:buClr>
                <a:srgbClr val="000000"/>
              </a:buClr>
              <a:buSzPts val="1200"/>
              <a:buFont typeface="Arial"/>
              <a:buNone/>
              <a:defRPr/>
            </a:lvl5pPr>
            <a:lvl6pPr lvl="5" algn="ctr">
              <a:spcBef>
                <a:spcPts val="240"/>
              </a:spcBef>
              <a:spcAft>
                <a:spcPts val="0"/>
              </a:spcAft>
              <a:buClr>
                <a:srgbClr val="000000"/>
              </a:buClr>
              <a:buSzPts val="1200"/>
              <a:buFont typeface="Arial"/>
              <a:buNone/>
              <a:defRPr/>
            </a:lvl6pPr>
            <a:lvl7pPr lvl="6" algn="ctr">
              <a:spcBef>
                <a:spcPts val="240"/>
              </a:spcBef>
              <a:spcAft>
                <a:spcPts val="0"/>
              </a:spcAft>
              <a:buClr>
                <a:srgbClr val="000000"/>
              </a:buClr>
              <a:buSzPts val="1200"/>
              <a:buFont typeface="Arial"/>
              <a:buNone/>
              <a:defRPr/>
            </a:lvl7pPr>
            <a:lvl8pPr lvl="7" algn="ctr">
              <a:spcBef>
                <a:spcPts val="240"/>
              </a:spcBef>
              <a:spcAft>
                <a:spcPts val="0"/>
              </a:spcAft>
              <a:buClr>
                <a:srgbClr val="000000"/>
              </a:buClr>
              <a:buSzPts val="1200"/>
              <a:buFont typeface="Arial"/>
              <a:buNone/>
              <a:defRPr/>
            </a:lvl8pPr>
            <a:lvl9pPr lvl="8" algn="ctr">
              <a:spcBef>
                <a:spcPts val="240"/>
              </a:spcBef>
              <a:spcAft>
                <a:spcPts val="0"/>
              </a:spcAft>
              <a:buClr>
                <a:srgbClr val="000000"/>
              </a:buClr>
              <a:buSzPts val="1200"/>
              <a:buFont typeface="Arial"/>
              <a:buNone/>
              <a:defRPr/>
            </a:lvl9pPr>
          </a:lstStyle>
          <a:p>
            <a:endParaRPr/>
          </a:p>
        </p:txBody>
      </p:sp>
      <p:sp>
        <p:nvSpPr>
          <p:cNvPr id="21" name="Google Shape;21;p13"/>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22" name="Google Shape;22;p13"/>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 15th EMUG, Rome</a:t>
            </a:r>
            <a:endParaRPr dirty="0"/>
          </a:p>
        </p:txBody>
      </p:sp>
      <p:sp>
        <p:nvSpPr>
          <p:cNvPr id="23" name="Google Shape;23;p13"/>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testo e contenuto" type="txAndObj">
  <p:cSld name="TEXT_AND_OBJECT">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1116013" y="409575"/>
            <a:ext cx="7559675" cy="504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body" idx="1"/>
          </p:nvPr>
        </p:nvSpPr>
        <p:spPr>
          <a:xfrm>
            <a:off x="1116013" y="1752600"/>
            <a:ext cx="3703637"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rgbClr val="000000"/>
              </a:buClr>
              <a:buSzPts val="1800"/>
              <a:buChar char="–"/>
              <a:defRPr/>
            </a:lvl2pPr>
            <a:lvl3pPr marL="1371600" lvl="2" indent="-342900" algn="l">
              <a:spcBef>
                <a:spcPts val="360"/>
              </a:spcBef>
              <a:spcAft>
                <a:spcPts val="0"/>
              </a:spcAft>
              <a:buClr>
                <a:srgbClr val="000000"/>
              </a:buClr>
              <a:buSzPts val="1800"/>
              <a:buChar char="•"/>
              <a:defRPr/>
            </a:lvl3pPr>
            <a:lvl4pPr marL="1828800" lvl="3" indent="-342900" algn="l">
              <a:spcBef>
                <a:spcPts val="360"/>
              </a:spcBef>
              <a:spcAft>
                <a:spcPts val="0"/>
              </a:spcAft>
              <a:buClr>
                <a:srgbClr val="000000"/>
              </a:buClr>
              <a:buSzPts val="1800"/>
              <a:buChar char="–"/>
              <a:defRPr/>
            </a:lvl4pPr>
            <a:lvl5pPr marL="2286000" lvl="4" indent="-342900" algn="l">
              <a:spcBef>
                <a:spcPts val="360"/>
              </a:spcBef>
              <a:spcAft>
                <a:spcPts val="0"/>
              </a:spcAft>
              <a:buClr>
                <a:srgbClr val="000000"/>
              </a:buClr>
              <a:buSzPts val="1800"/>
              <a:buChar char="»"/>
              <a:defRPr/>
            </a:lvl5pPr>
            <a:lvl6pPr marL="2743200" lvl="5" indent="-342900" algn="l">
              <a:spcBef>
                <a:spcPts val="360"/>
              </a:spcBef>
              <a:spcAft>
                <a:spcPts val="0"/>
              </a:spcAft>
              <a:buClr>
                <a:srgbClr val="000000"/>
              </a:buClr>
              <a:buSzPts val="1800"/>
              <a:buChar char="»"/>
              <a:defRPr/>
            </a:lvl6pPr>
            <a:lvl7pPr marL="3200400" lvl="6" indent="-342900" algn="l">
              <a:spcBef>
                <a:spcPts val="360"/>
              </a:spcBef>
              <a:spcAft>
                <a:spcPts val="0"/>
              </a:spcAft>
              <a:buClr>
                <a:srgbClr val="000000"/>
              </a:buClr>
              <a:buSzPts val="1800"/>
              <a:buChar char="»"/>
              <a:defRPr/>
            </a:lvl7pPr>
            <a:lvl8pPr marL="3657600" lvl="7" indent="-342900" algn="l">
              <a:spcBef>
                <a:spcPts val="360"/>
              </a:spcBef>
              <a:spcAft>
                <a:spcPts val="0"/>
              </a:spcAft>
              <a:buClr>
                <a:srgbClr val="000000"/>
              </a:buClr>
              <a:buSzPts val="1800"/>
              <a:buChar char="»"/>
              <a:defRPr/>
            </a:lvl8pPr>
            <a:lvl9pPr marL="4114800" lvl="8" indent="-342900" algn="l">
              <a:spcBef>
                <a:spcPts val="360"/>
              </a:spcBef>
              <a:spcAft>
                <a:spcPts val="0"/>
              </a:spcAft>
              <a:buClr>
                <a:srgbClr val="000000"/>
              </a:buClr>
              <a:buSzPts val="1800"/>
              <a:buChar char="»"/>
              <a:defRPr/>
            </a:lvl9pPr>
          </a:lstStyle>
          <a:p>
            <a:endParaRPr/>
          </a:p>
        </p:txBody>
      </p:sp>
      <p:sp>
        <p:nvSpPr>
          <p:cNvPr id="90" name="Google Shape;90;p24"/>
          <p:cNvSpPr txBox="1">
            <a:spLocks noGrp="1"/>
          </p:cNvSpPr>
          <p:nvPr>
            <p:ph type="body" idx="2"/>
          </p:nvPr>
        </p:nvSpPr>
        <p:spPr>
          <a:xfrm>
            <a:off x="4972050" y="1752600"/>
            <a:ext cx="3703638"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rgbClr val="000000"/>
              </a:buClr>
              <a:buSzPts val="1800"/>
              <a:buChar char="–"/>
              <a:defRPr/>
            </a:lvl2pPr>
            <a:lvl3pPr marL="1371600" lvl="2" indent="-342900" algn="l">
              <a:spcBef>
                <a:spcPts val="360"/>
              </a:spcBef>
              <a:spcAft>
                <a:spcPts val="0"/>
              </a:spcAft>
              <a:buClr>
                <a:srgbClr val="000000"/>
              </a:buClr>
              <a:buSzPts val="1800"/>
              <a:buChar char="•"/>
              <a:defRPr/>
            </a:lvl3pPr>
            <a:lvl4pPr marL="1828800" lvl="3" indent="-342900" algn="l">
              <a:spcBef>
                <a:spcPts val="360"/>
              </a:spcBef>
              <a:spcAft>
                <a:spcPts val="0"/>
              </a:spcAft>
              <a:buClr>
                <a:srgbClr val="000000"/>
              </a:buClr>
              <a:buSzPts val="1800"/>
              <a:buChar char="–"/>
              <a:defRPr/>
            </a:lvl4pPr>
            <a:lvl5pPr marL="2286000" lvl="4" indent="-342900" algn="l">
              <a:spcBef>
                <a:spcPts val="360"/>
              </a:spcBef>
              <a:spcAft>
                <a:spcPts val="0"/>
              </a:spcAft>
              <a:buClr>
                <a:srgbClr val="000000"/>
              </a:buClr>
              <a:buSzPts val="1800"/>
              <a:buChar char="»"/>
              <a:defRPr/>
            </a:lvl5pPr>
            <a:lvl6pPr marL="2743200" lvl="5" indent="-342900" algn="l">
              <a:spcBef>
                <a:spcPts val="360"/>
              </a:spcBef>
              <a:spcAft>
                <a:spcPts val="0"/>
              </a:spcAft>
              <a:buClr>
                <a:srgbClr val="000000"/>
              </a:buClr>
              <a:buSzPts val="1800"/>
              <a:buChar char="»"/>
              <a:defRPr/>
            </a:lvl6pPr>
            <a:lvl7pPr marL="3200400" lvl="6" indent="-342900" algn="l">
              <a:spcBef>
                <a:spcPts val="360"/>
              </a:spcBef>
              <a:spcAft>
                <a:spcPts val="0"/>
              </a:spcAft>
              <a:buClr>
                <a:srgbClr val="000000"/>
              </a:buClr>
              <a:buSzPts val="1800"/>
              <a:buChar char="»"/>
              <a:defRPr/>
            </a:lvl7pPr>
            <a:lvl8pPr marL="3657600" lvl="7" indent="-342900" algn="l">
              <a:spcBef>
                <a:spcPts val="360"/>
              </a:spcBef>
              <a:spcAft>
                <a:spcPts val="0"/>
              </a:spcAft>
              <a:buClr>
                <a:srgbClr val="000000"/>
              </a:buClr>
              <a:buSzPts val="1800"/>
              <a:buChar char="»"/>
              <a:defRPr/>
            </a:lvl8pPr>
            <a:lvl9pPr marL="4114800" lvl="8" indent="-342900" algn="l">
              <a:spcBef>
                <a:spcPts val="360"/>
              </a:spcBef>
              <a:spcAft>
                <a:spcPts val="0"/>
              </a:spcAft>
              <a:buClr>
                <a:srgbClr val="000000"/>
              </a:buClr>
              <a:buSzPts val="1800"/>
              <a:buChar char="»"/>
              <a:defRPr/>
            </a:lvl9pPr>
          </a:lstStyle>
          <a:p>
            <a:endParaRPr/>
          </a:p>
        </p:txBody>
      </p:sp>
      <p:sp>
        <p:nvSpPr>
          <p:cNvPr id="91" name="Google Shape;91;p24"/>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92" name="Google Shape;92;p24"/>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93" name="Google Shape;93;p24"/>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abella" type="tbl">
  <p:cSld name="TABLE">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1116013" y="409575"/>
            <a:ext cx="7559675" cy="504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97" name="Google Shape;97;p25"/>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98" name="Google Shape;98;p25"/>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908314" y="148545"/>
            <a:ext cx="6734701" cy="529372"/>
          </a:xfrm>
        </p:spPr>
        <p:txBody>
          <a:bodyPr/>
          <a:lstStyle>
            <a:lvl1pPr>
              <a:defRPr sz="2600">
                <a:solidFill>
                  <a:srgbClr val="70AD47"/>
                </a:solidFill>
              </a:defRPr>
            </a:lvl1pPr>
          </a:lstStyle>
          <a:p>
            <a:r>
              <a:rPr lang="it-IT" dirty="0"/>
              <a:t>Titolo della slide – Arial 26pt </a:t>
            </a:r>
          </a:p>
        </p:txBody>
      </p:sp>
      <p:sp>
        <p:nvSpPr>
          <p:cNvPr id="15" name="Segnaposto testo 14"/>
          <p:cNvSpPr>
            <a:spLocks noGrp="1"/>
          </p:cNvSpPr>
          <p:nvPr>
            <p:ph type="body" sz="quarter" idx="13" hasCustomPrompt="1"/>
          </p:nvPr>
        </p:nvSpPr>
        <p:spPr>
          <a:xfrm>
            <a:off x="1001486" y="1253068"/>
            <a:ext cx="7641528" cy="461729"/>
          </a:xfrm>
        </p:spPr>
        <p:txBody>
          <a:bodyPr wrap="square">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7" name="Segnaposto testo 16"/>
          <p:cNvSpPr>
            <a:spLocks noGrp="1"/>
          </p:cNvSpPr>
          <p:nvPr>
            <p:ph type="body" sz="quarter" idx="14" hasCustomPrompt="1"/>
          </p:nvPr>
        </p:nvSpPr>
        <p:spPr>
          <a:xfrm>
            <a:off x="1001484" y="2017398"/>
            <a:ext cx="7641528" cy="836086"/>
          </a:xfrm>
        </p:spPr>
        <p:txBody>
          <a:bodyPr wrap="square">
            <a:spAutoFit/>
          </a:bodyPr>
          <a:lstStyle>
            <a:lvl1pPr marL="457189" indent="-457189">
              <a:buFont typeface="+mj-lt"/>
              <a:buAutoNum type="arabicPeriod"/>
              <a:defRPr sz="2000" baseline="0"/>
            </a:lvl1pPr>
            <a:lvl2pPr marL="457189" indent="0">
              <a:buNone/>
              <a:defRPr sz="2000"/>
            </a:lvl2pPr>
            <a:lvl3pPr>
              <a:defRPr sz="2000"/>
            </a:lvl3pPr>
            <a:lvl4pPr>
              <a:defRPr sz="2000"/>
            </a:lvl4pPr>
            <a:lvl5pPr>
              <a:defRPr sz="2000"/>
            </a:lvl5pPr>
          </a:lstStyle>
          <a:p>
            <a:pPr lvl="0"/>
            <a:r>
              <a:rPr lang="it-IT" dirty="0"/>
              <a:t>Corpo del testo 20pt </a:t>
            </a:r>
            <a:r>
              <a:rPr lang="it-IT" dirty="0" err="1"/>
              <a:t>Arial</a:t>
            </a:r>
            <a:r>
              <a:rPr lang="it-IT" dirty="0"/>
              <a:t> regular</a:t>
            </a:r>
          </a:p>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p:txBody>
      </p:sp>
      <p:sp>
        <p:nvSpPr>
          <p:cNvPr id="19" name="Segnaposto testo 18"/>
          <p:cNvSpPr>
            <a:spLocks noGrp="1"/>
          </p:cNvSpPr>
          <p:nvPr>
            <p:ph type="body" sz="quarter" idx="15" hasCustomPrompt="1"/>
          </p:nvPr>
        </p:nvSpPr>
        <p:spPr>
          <a:xfrm>
            <a:off x="1001487" y="3409089"/>
            <a:ext cx="7641526" cy="1023317"/>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a:t>Lista 16pt </a:t>
            </a:r>
            <a:r>
              <a:rPr lang="it-IT" dirty="0" err="1"/>
              <a:t>Arial</a:t>
            </a:r>
            <a:r>
              <a:rPr lang="it-IT" dirty="0"/>
              <a:t> regular</a:t>
            </a:r>
          </a:p>
          <a:p>
            <a:pPr lvl="0"/>
            <a:r>
              <a:rPr lang="it-IT" dirty="0" err="1"/>
              <a:t>Lorem</a:t>
            </a:r>
            <a:r>
              <a:rPr lang="it-IT" dirty="0"/>
              <a:t> </a:t>
            </a:r>
            <a:r>
              <a:rPr lang="it-IT" dirty="0" err="1"/>
              <a:t>ipsum</a:t>
            </a:r>
            <a:endParaRPr lang="it-IT" dirty="0"/>
          </a:p>
          <a:p>
            <a:pPr lvl="0"/>
            <a:r>
              <a:rPr lang="it-IT" dirty="0" err="1"/>
              <a:t>Lorem</a:t>
            </a:r>
            <a:r>
              <a:rPr lang="it-IT" dirty="0"/>
              <a:t> </a:t>
            </a:r>
            <a:r>
              <a:rPr lang="it-IT" dirty="0" err="1"/>
              <a:t>ipusm</a:t>
            </a:r>
            <a:endParaRPr lang="it-IT" dirty="0"/>
          </a:p>
        </p:txBody>
      </p:sp>
      <p:sp>
        <p:nvSpPr>
          <p:cNvPr id="5" name="AutoShape 2">
            <a:extLst>
              <a:ext uri="{FF2B5EF4-FFF2-40B4-BE49-F238E27FC236}">
                <a16:creationId xmlns:a16="http://schemas.microsoft.com/office/drawing/2014/main" id="{EE5482BD-7036-9A3B-8482-6C535E004326}"/>
              </a:ext>
            </a:extLst>
          </p:cNvPr>
          <p:cNvSpPr>
            <a:spLocks noChangeAspect="1" noChangeArrowheads="1"/>
          </p:cNvSpPr>
          <p:nvPr userDrawn="1"/>
        </p:nvSpPr>
        <p:spPr bwMode="auto">
          <a:xfrm>
            <a:off x="4419600" y="3225800"/>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1800"/>
          </a:p>
        </p:txBody>
      </p:sp>
      <p:cxnSp>
        <p:nvCxnSpPr>
          <p:cNvPr id="12" name="Connettore diritto 11">
            <a:extLst>
              <a:ext uri="{FF2B5EF4-FFF2-40B4-BE49-F238E27FC236}">
                <a16:creationId xmlns:a16="http://schemas.microsoft.com/office/drawing/2014/main" id="{6DB88DB0-0A53-3A56-F66A-448E1C362912}"/>
              </a:ext>
            </a:extLst>
          </p:cNvPr>
          <p:cNvCxnSpPr>
            <a:cxnSpLocks/>
          </p:cNvCxnSpPr>
          <p:nvPr userDrawn="1"/>
        </p:nvCxnSpPr>
        <p:spPr>
          <a:xfrm>
            <a:off x="1908314" y="827592"/>
            <a:ext cx="7110641" cy="0"/>
          </a:xfrm>
          <a:prstGeom prst="line">
            <a:avLst/>
          </a:prstGeom>
          <a:ln>
            <a:solidFill>
              <a:srgbClr val="70AD47"/>
            </a:solidFill>
          </a:ln>
        </p:spPr>
        <p:style>
          <a:lnRef idx="2">
            <a:schemeClr val="accent1"/>
          </a:lnRef>
          <a:fillRef idx="0">
            <a:schemeClr val="accent1"/>
          </a:fillRef>
          <a:effectRef idx="1">
            <a:schemeClr val="accent1"/>
          </a:effectRef>
          <a:fontRef idx="minor">
            <a:schemeClr val="tx1"/>
          </a:fontRef>
        </p:style>
      </p:cxnSp>
      <p:sp>
        <p:nvSpPr>
          <p:cNvPr id="3" name="Date Placeholder 3">
            <a:extLst>
              <a:ext uri="{FF2B5EF4-FFF2-40B4-BE49-F238E27FC236}">
                <a16:creationId xmlns:a16="http://schemas.microsoft.com/office/drawing/2014/main" id="{F58C509C-DCB0-C23B-4B39-7384C9F58D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bg1"/>
                </a:solidFill>
              </a:defRPr>
            </a:lvl1pPr>
          </a:lstStyle>
          <a:p>
            <a:r>
              <a:rPr lang="en-US"/>
              <a:t>17/04/2024</a:t>
            </a:r>
          </a:p>
        </p:txBody>
      </p:sp>
      <p:sp>
        <p:nvSpPr>
          <p:cNvPr id="4" name="Footer Placeholder 4">
            <a:extLst>
              <a:ext uri="{FF2B5EF4-FFF2-40B4-BE49-F238E27FC236}">
                <a16:creationId xmlns:a16="http://schemas.microsoft.com/office/drawing/2014/main" id="{872A2796-2EBA-115D-21A2-78B6F91403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r>
              <a:rPr lang="en-US"/>
              <a:t> 15th EMUG, Rome</a:t>
            </a:r>
            <a:endParaRPr lang="en-US" dirty="0"/>
          </a:p>
        </p:txBody>
      </p:sp>
      <p:sp>
        <p:nvSpPr>
          <p:cNvPr id="6" name="Slide Number Placeholder 5">
            <a:extLst>
              <a:ext uri="{FF2B5EF4-FFF2-40B4-BE49-F238E27FC236}">
                <a16:creationId xmlns:a16="http://schemas.microsoft.com/office/drawing/2014/main" id="{9BB651B4-64F1-FD7C-9FC5-74D72D30FFCE}"/>
              </a:ext>
            </a:extLst>
          </p:cNvPr>
          <p:cNvSpPr>
            <a:spLocks noGrp="1"/>
          </p:cNvSpPr>
          <p:nvPr>
            <p:ph type="sldNum" sz="quarter" idx="4"/>
          </p:nvPr>
        </p:nvSpPr>
        <p:spPr>
          <a:xfrm>
            <a:off x="5859604" y="6356351"/>
            <a:ext cx="2057400" cy="365125"/>
          </a:xfrm>
          <a:prstGeom prst="rect">
            <a:avLst/>
          </a:prstGeom>
        </p:spPr>
        <p:txBody>
          <a:bodyPr vert="horz" lIns="91440" tIns="45720" rIns="91440" bIns="45720" rtlCol="0" anchor="ctr"/>
          <a:lstStyle>
            <a:lvl1pPr algn="r">
              <a:defRPr sz="900">
                <a:solidFill>
                  <a:schemeClr val="tx1"/>
                </a:solidFill>
              </a:defRPr>
            </a:lvl1pPr>
          </a:lstStyle>
          <a:p>
            <a:fld id="{23C6260E-304F-4BA0-8E11-6E941ACC6DAE}" type="slidenum">
              <a:rPr lang="en-US" smtClean="0"/>
              <a:pPr/>
              <a:t>‹N›</a:t>
            </a:fld>
            <a:endParaRPr lang="en-US"/>
          </a:p>
        </p:txBody>
      </p:sp>
    </p:spTree>
    <p:extLst>
      <p:ext uri="{BB962C8B-B14F-4D97-AF65-F5344CB8AC3E}">
        <p14:creationId xmlns:p14="http://schemas.microsoft.com/office/powerpoint/2010/main" val="344589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Font typeface="Arial"/>
              <a:buNone/>
              <a:defRPr sz="2000"/>
            </a:lvl1pPr>
            <a:lvl2pPr marL="914400" lvl="1" indent="-228600" algn="l">
              <a:spcBef>
                <a:spcPts val="360"/>
              </a:spcBef>
              <a:spcAft>
                <a:spcPts val="0"/>
              </a:spcAft>
              <a:buClr>
                <a:srgbClr val="000000"/>
              </a:buClr>
              <a:buSzPts val="1800"/>
              <a:buFont typeface="Arial"/>
              <a:buNone/>
              <a:defRPr sz="1800"/>
            </a:lvl2pPr>
            <a:lvl3pPr marL="1371600" lvl="2" indent="-228600" algn="l">
              <a:spcBef>
                <a:spcPts val="320"/>
              </a:spcBef>
              <a:spcAft>
                <a:spcPts val="0"/>
              </a:spcAft>
              <a:buClr>
                <a:srgbClr val="000000"/>
              </a:buClr>
              <a:buSzPts val="1600"/>
              <a:buFont typeface="Arial"/>
              <a:buNone/>
              <a:defRPr sz="1600"/>
            </a:lvl3pPr>
            <a:lvl4pPr marL="1828800" lvl="3" indent="-228600" algn="l">
              <a:spcBef>
                <a:spcPts val="280"/>
              </a:spcBef>
              <a:spcAft>
                <a:spcPts val="0"/>
              </a:spcAft>
              <a:buClr>
                <a:srgbClr val="000000"/>
              </a:buClr>
              <a:buSzPts val="1400"/>
              <a:buFont typeface="Arial"/>
              <a:buNone/>
              <a:defRPr sz="1400"/>
            </a:lvl4pPr>
            <a:lvl5pPr marL="2286000" lvl="4" indent="-228600" algn="l">
              <a:spcBef>
                <a:spcPts val="280"/>
              </a:spcBef>
              <a:spcAft>
                <a:spcPts val="0"/>
              </a:spcAft>
              <a:buClr>
                <a:srgbClr val="000000"/>
              </a:buClr>
              <a:buSzPts val="1400"/>
              <a:buFont typeface="Arial"/>
              <a:buNone/>
              <a:defRPr sz="1400"/>
            </a:lvl5pPr>
            <a:lvl6pPr marL="2743200" lvl="5" indent="-228600" algn="l">
              <a:spcBef>
                <a:spcPts val="280"/>
              </a:spcBef>
              <a:spcAft>
                <a:spcPts val="0"/>
              </a:spcAft>
              <a:buClr>
                <a:srgbClr val="000000"/>
              </a:buClr>
              <a:buSzPts val="1400"/>
              <a:buFont typeface="Arial"/>
              <a:buNone/>
              <a:defRPr sz="1400"/>
            </a:lvl6pPr>
            <a:lvl7pPr marL="3200400" lvl="6" indent="-228600" algn="l">
              <a:spcBef>
                <a:spcPts val="280"/>
              </a:spcBef>
              <a:spcAft>
                <a:spcPts val="0"/>
              </a:spcAft>
              <a:buClr>
                <a:srgbClr val="000000"/>
              </a:buClr>
              <a:buSzPts val="1400"/>
              <a:buFont typeface="Arial"/>
              <a:buNone/>
              <a:defRPr sz="1400"/>
            </a:lvl7pPr>
            <a:lvl8pPr marL="3657600" lvl="7" indent="-228600" algn="l">
              <a:spcBef>
                <a:spcPts val="280"/>
              </a:spcBef>
              <a:spcAft>
                <a:spcPts val="0"/>
              </a:spcAft>
              <a:buClr>
                <a:srgbClr val="000000"/>
              </a:buClr>
              <a:buSzPts val="1400"/>
              <a:buFont typeface="Arial"/>
              <a:buNone/>
              <a:defRPr sz="1400"/>
            </a:lvl8pPr>
            <a:lvl9pPr marL="4114800" lvl="8" indent="-228600" algn="l">
              <a:spcBef>
                <a:spcPts val="280"/>
              </a:spcBef>
              <a:spcAft>
                <a:spcPts val="0"/>
              </a:spcAft>
              <a:buClr>
                <a:srgbClr val="000000"/>
              </a:buClr>
              <a:buSzPts val="1400"/>
              <a:buFont typeface="Arial"/>
              <a:buNone/>
              <a:defRPr sz="1400"/>
            </a:lvl9pPr>
          </a:lstStyle>
          <a:p>
            <a:endParaRPr dirty="0"/>
          </a:p>
        </p:txBody>
      </p:sp>
      <p:sp>
        <p:nvSpPr>
          <p:cNvPr id="33" name="Google Shape;33;p15"/>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dirty="0"/>
          </a:p>
        </p:txBody>
      </p:sp>
      <p:sp>
        <p:nvSpPr>
          <p:cNvPr id="34" name="Google Shape;34;p15"/>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dirty="0"/>
              <a:t> 15th EMUG, Rome</a:t>
            </a:r>
            <a:endParaRPr dirty="0"/>
          </a:p>
        </p:txBody>
      </p:sp>
      <p:sp>
        <p:nvSpPr>
          <p:cNvPr id="35" name="Google Shape;35;p15"/>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Clr>
                <a:srgbClr val="000000"/>
              </a:buClr>
              <a:buSzPts val="2000"/>
              <a:buFont typeface="Arial"/>
              <a:buNone/>
              <a:defRPr sz="2000" b="1"/>
            </a:lvl2pPr>
            <a:lvl3pPr marL="1371600" lvl="2" indent="-228600" algn="l">
              <a:spcBef>
                <a:spcPts val="360"/>
              </a:spcBef>
              <a:spcAft>
                <a:spcPts val="0"/>
              </a:spcAft>
              <a:buClr>
                <a:srgbClr val="000000"/>
              </a:buClr>
              <a:buSzPts val="1800"/>
              <a:buFont typeface="Arial"/>
              <a:buNone/>
              <a:defRPr sz="1800" b="1"/>
            </a:lvl3pPr>
            <a:lvl4pPr marL="1828800" lvl="3" indent="-228600" algn="l">
              <a:spcBef>
                <a:spcPts val="320"/>
              </a:spcBef>
              <a:spcAft>
                <a:spcPts val="0"/>
              </a:spcAft>
              <a:buClr>
                <a:srgbClr val="000000"/>
              </a:buClr>
              <a:buSzPts val="1600"/>
              <a:buFont typeface="Arial"/>
              <a:buNone/>
              <a:defRPr sz="1600" b="1"/>
            </a:lvl4pPr>
            <a:lvl5pPr marL="2286000" lvl="4" indent="-228600" algn="l">
              <a:spcBef>
                <a:spcPts val="320"/>
              </a:spcBef>
              <a:spcAft>
                <a:spcPts val="0"/>
              </a:spcAft>
              <a:buClr>
                <a:srgbClr val="000000"/>
              </a:buClr>
              <a:buSzPts val="1600"/>
              <a:buFont typeface="Arial"/>
              <a:buNone/>
              <a:defRPr sz="1600" b="1"/>
            </a:lvl5pPr>
            <a:lvl6pPr marL="2743200" lvl="5" indent="-228600" algn="l">
              <a:spcBef>
                <a:spcPts val="320"/>
              </a:spcBef>
              <a:spcAft>
                <a:spcPts val="0"/>
              </a:spcAft>
              <a:buClr>
                <a:srgbClr val="000000"/>
              </a:buClr>
              <a:buSzPts val="1600"/>
              <a:buFont typeface="Arial"/>
              <a:buNone/>
              <a:defRPr sz="1600" b="1"/>
            </a:lvl6pPr>
            <a:lvl7pPr marL="3200400" lvl="6" indent="-228600" algn="l">
              <a:spcBef>
                <a:spcPts val="320"/>
              </a:spcBef>
              <a:spcAft>
                <a:spcPts val="0"/>
              </a:spcAft>
              <a:buClr>
                <a:srgbClr val="000000"/>
              </a:buClr>
              <a:buSzPts val="1600"/>
              <a:buFont typeface="Arial"/>
              <a:buNone/>
              <a:defRPr sz="1600" b="1"/>
            </a:lvl7pPr>
            <a:lvl8pPr marL="3657600" lvl="7" indent="-228600" algn="l">
              <a:spcBef>
                <a:spcPts val="320"/>
              </a:spcBef>
              <a:spcAft>
                <a:spcPts val="0"/>
              </a:spcAft>
              <a:buClr>
                <a:srgbClr val="000000"/>
              </a:buClr>
              <a:buSzPts val="1600"/>
              <a:buFont typeface="Arial"/>
              <a:buNone/>
              <a:defRPr sz="1600" b="1"/>
            </a:lvl8pPr>
            <a:lvl9pPr marL="4114800" lvl="8" indent="-228600" algn="l">
              <a:spcBef>
                <a:spcPts val="320"/>
              </a:spcBef>
              <a:spcAft>
                <a:spcPts val="0"/>
              </a:spcAft>
              <a:buClr>
                <a:srgbClr val="000000"/>
              </a:buClr>
              <a:buSzPts val="1600"/>
              <a:buFont typeface="Arial"/>
              <a:buNone/>
              <a:defRPr sz="1600" b="1"/>
            </a:lvl9pPr>
          </a:lstStyle>
          <a:p>
            <a:endParaRPr/>
          </a:p>
        </p:txBody>
      </p:sp>
      <p:sp>
        <p:nvSpPr>
          <p:cNvPr id="46" name="Google Shape;46;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Clr>
                <a:srgbClr val="000000"/>
              </a:buClr>
              <a:buSzPts val="2000"/>
              <a:buFont typeface="Arial"/>
              <a:buChar char="–"/>
              <a:defRPr sz="2000"/>
            </a:lvl2pPr>
            <a:lvl3pPr marL="1371600" lvl="2" indent="-342900" algn="l">
              <a:spcBef>
                <a:spcPts val="360"/>
              </a:spcBef>
              <a:spcAft>
                <a:spcPts val="0"/>
              </a:spcAft>
              <a:buClr>
                <a:srgbClr val="000000"/>
              </a:buClr>
              <a:buSzPts val="1800"/>
              <a:buFont typeface="Arial"/>
              <a:buChar char="•"/>
              <a:defRPr sz="1800"/>
            </a:lvl3pPr>
            <a:lvl4pPr marL="1828800" lvl="3" indent="-330200" algn="l">
              <a:spcBef>
                <a:spcPts val="320"/>
              </a:spcBef>
              <a:spcAft>
                <a:spcPts val="0"/>
              </a:spcAft>
              <a:buClr>
                <a:srgbClr val="000000"/>
              </a:buClr>
              <a:buSzPts val="1600"/>
              <a:buFont typeface="Arial"/>
              <a:buChar char="–"/>
              <a:defRPr sz="1600"/>
            </a:lvl4pPr>
            <a:lvl5pPr marL="2286000" lvl="4" indent="-330200" algn="l">
              <a:spcBef>
                <a:spcPts val="320"/>
              </a:spcBef>
              <a:spcAft>
                <a:spcPts val="0"/>
              </a:spcAft>
              <a:buClr>
                <a:srgbClr val="000000"/>
              </a:buClr>
              <a:buSzPts val="1600"/>
              <a:buFont typeface="Arial"/>
              <a:buChar char="»"/>
              <a:defRPr sz="1600"/>
            </a:lvl5pPr>
            <a:lvl6pPr marL="2743200" lvl="5" indent="-330200" algn="l">
              <a:spcBef>
                <a:spcPts val="320"/>
              </a:spcBef>
              <a:spcAft>
                <a:spcPts val="0"/>
              </a:spcAft>
              <a:buClr>
                <a:srgbClr val="000000"/>
              </a:buClr>
              <a:buSzPts val="1600"/>
              <a:buFont typeface="Arial"/>
              <a:buChar char="»"/>
              <a:defRPr sz="1600"/>
            </a:lvl6pPr>
            <a:lvl7pPr marL="3200400" lvl="6" indent="-330200" algn="l">
              <a:spcBef>
                <a:spcPts val="320"/>
              </a:spcBef>
              <a:spcAft>
                <a:spcPts val="0"/>
              </a:spcAft>
              <a:buClr>
                <a:srgbClr val="000000"/>
              </a:buClr>
              <a:buSzPts val="1600"/>
              <a:buFont typeface="Arial"/>
              <a:buChar char="»"/>
              <a:defRPr sz="1600"/>
            </a:lvl7pPr>
            <a:lvl8pPr marL="3657600" lvl="7" indent="-330200" algn="l">
              <a:spcBef>
                <a:spcPts val="320"/>
              </a:spcBef>
              <a:spcAft>
                <a:spcPts val="0"/>
              </a:spcAft>
              <a:buClr>
                <a:srgbClr val="000000"/>
              </a:buClr>
              <a:buSzPts val="1600"/>
              <a:buFont typeface="Arial"/>
              <a:buChar char="»"/>
              <a:defRPr sz="1600"/>
            </a:lvl8pPr>
            <a:lvl9pPr marL="4114800" lvl="8" indent="-330200" algn="l">
              <a:spcBef>
                <a:spcPts val="320"/>
              </a:spcBef>
              <a:spcAft>
                <a:spcPts val="0"/>
              </a:spcAft>
              <a:buClr>
                <a:srgbClr val="000000"/>
              </a:buClr>
              <a:buSzPts val="1600"/>
              <a:buFont typeface="Arial"/>
              <a:buChar char="»"/>
              <a:defRPr sz="1600"/>
            </a:lvl9pPr>
          </a:lstStyle>
          <a:p>
            <a:endParaRPr/>
          </a:p>
        </p:txBody>
      </p:sp>
      <p:sp>
        <p:nvSpPr>
          <p:cNvPr id="47" name="Google Shape;47;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Clr>
                <a:srgbClr val="000000"/>
              </a:buClr>
              <a:buSzPts val="2000"/>
              <a:buFont typeface="Arial"/>
              <a:buNone/>
              <a:defRPr sz="2000" b="1"/>
            </a:lvl2pPr>
            <a:lvl3pPr marL="1371600" lvl="2" indent="-228600" algn="l">
              <a:spcBef>
                <a:spcPts val="360"/>
              </a:spcBef>
              <a:spcAft>
                <a:spcPts val="0"/>
              </a:spcAft>
              <a:buClr>
                <a:srgbClr val="000000"/>
              </a:buClr>
              <a:buSzPts val="1800"/>
              <a:buFont typeface="Arial"/>
              <a:buNone/>
              <a:defRPr sz="1800" b="1"/>
            </a:lvl3pPr>
            <a:lvl4pPr marL="1828800" lvl="3" indent="-228600" algn="l">
              <a:spcBef>
                <a:spcPts val="320"/>
              </a:spcBef>
              <a:spcAft>
                <a:spcPts val="0"/>
              </a:spcAft>
              <a:buClr>
                <a:srgbClr val="000000"/>
              </a:buClr>
              <a:buSzPts val="1600"/>
              <a:buFont typeface="Arial"/>
              <a:buNone/>
              <a:defRPr sz="1600" b="1"/>
            </a:lvl4pPr>
            <a:lvl5pPr marL="2286000" lvl="4" indent="-228600" algn="l">
              <a:spcBef>
                <a:spcPts val="320"/>
              </a:spcBef>
              <a:spcAft>
                <a:spcPts val="0"/>
              </a:spcAft>
              <a:buClr>
                <a:srgbClr val="000000"/>
              </a:buClr>
              <a:buSzPts val="1600"/>
              <a:buFont typeface="Arial"/>
              <a:buNone/>
              <a:defRPr sz="1600" b="1"/>
            </a:lvl5pPr>
            <a:lvl6pPr marL="2743200" lvl="5" indent="-228600" algn="l">
              <a:spcBef>
                <a:spcPts val="320"/>
              </a:spcBef>
              <a:spcAft>
                <a:spcPts val="0"/>
              </a:spcAft>
              <a:buClr>
                <a:srgbClr val="000000"/>
              </a:buClr>
              <a:buSzPts val="1600"/>
              <a:buFont typeface="Arial"/>
              <a:buNone/>
              <a:defRPr sz="1600" b="1"/>
            </a:lvl6pPr>
            <a:lvl7pPr marL="3200400" lvl="6" indent="-228600" algn="l">
              <a:spcBef>
                <a:spcPts val="320"/>
              </a:spcBef>
              <a:spcAft>
                <a:spcPts val="0"/>
              </a:spcAft>
              <a:buClr>
                <a:srgbClr val="000000"/>
              </a:buClr>
              <a:buSzPts val="1600"/>
              <a:buFont typeface="Arial"/>
              <a:buNone/>
              <a:defRPr sz="1600" b="1"/>
            </a:lvl7pPr>
            <a:lvl8pPr marL="3657600" lvl="7" indent="-228600" algn="l">
              <a:spcBef>
                <a:spcPts val="320"/>
              </a:spcBef>
              <a:spcAft>
                <a:spcPts val="0"/>
              </a:spcAft>
              <a:buClr>
                <a:srgbClr val="000000"/>
              </a:buClr>
              <a:buSzPts val="1600"/>
              <a:buFont typeface="Arial"/>
              <a:buNone/>
              <a:defRPr sz="1600" b="1"/>
            </a:lvl8pPr>
            <a:lvl9pPr marL="4114800" lvl="8" indent="-228600" algn="l">
              <a:spcBef>
                <a:spcPts val="320"/>
              </a:spcBef>
              <a:spcAft>
                <a:spcPts val="0"/>
              </a:spcAft>
              <a:buClr>
                <a:srgbClr val="000000"/>
              </a:buClr>
              <a:buSzPts val="1600"/>
              <a:buFont typeface="Arial"/>
              <a:buNone/>
              <a:defRPr sz="1600" b="1"/>
            </a:lvl9pPr>
          </a:lstStyle>
          <a:p>
            <a:endParaRPr/>
          </a:p>
        </p:txBody>
      </p:sp>
      <p:sp>
        <p:nvSpPr>
          <p:cNvPr id="48" name="Google Shape;48;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Clr>
                <a:srgbClr val="000000"/>
              </a:buClr>
              <a:buSzPts val="2000"/>
              <a:buFont typeface="Arial"/>
              <a:buChar char="–"/>
              <a:defRPr sz="2000"/>
            </a:lvl2pPr>
            <a:lvl3pPr marL="1371600" lvl="2" indent="-342900" algn="l">
              <a:spcBef>
                <a:spcPts val="360"/>
              </a:spcBef>
              <a:spcAft>
                <a:spcPts val="0"/>
              </a:spcAft>
              <a:buClr>
                <a:srgbClr val="000000"/>
              </a:buClr>
              <a:buSzPts val="1800"/>
              <a:buFont typeface="Arial"/>
              <a:buChar char="•"/>
              <a:defRPr sz="1800"/>
            </a:lvl3pPr>
            <a:lvl4pPr marL="1828800" lvl="3" indent="-330200" algn="l">
              <a:spcBef>
                <a:spcPts val="320"/>
              </a:spcBef>
              <a:spcAft>
                <a:spcPts val="0"/>
              </a:spcAft>
              <a:buClr>
                <a:srgbClr val="000000"/>
              </a:buClr>
              <a:buSzPts val="1600"/>
              <a:buFont typeface="Arial"/>
              <a:buChar char="–"/>
              <a:defRPr sz="1600"/>
            </a:lvl4pPr>
            <a:lvl5pPr marL="2286000" lvl="4" indent="-330200" algn="l">
              <a:spcBef>
                <a:spcPts val="320"/>
              </a:spcBef>
              <a:spcAft>
                <a:spcPts val="0"/>
              </a:spcAft>
              <a:buClr>
                <a:srgbClr val="000000"/>
              </a:buClr>
              <a:buSzPts val="1600"/>
              <a:buFont typeface="Arial"/>
              <a:buChar char="»"/>
              <a:defRPr sz="1600"/>
            </a:lvl5pPr>
            <a:lvl6pPr marL="2743200" lvl="5" indent="-330200" algn="l">
              <a:spcBef>
                <a:spcPts val="320"/>
              </a:spcBef>
              <a:spcAft>
                <a:spcPts val="0"/>
              </a:spcAft>
              <a:buClr>
                <a:srgbClr val="000000"/>
              </a:buClr>
              <a:buSzPts val="1600"/>
              <a:buFont typeface="Arial"/>
              <a:buChar char="»"/>
              <a:defRPr sz="1600"/>
            </a:lvl6pPr>
            <a:lvl7pPr marL="3200400" lvl="6" indent="-330200" algn="l">
              <a:spcBef>
                <a:spcPts val="320"/>
              </a:spcBef>
              <a:spcAft>
                <a:spcPts val="0"/>
              </a:spcAft>
              <a:buClr>
                <a:srgbClr val="000000"/>
              </a:buClr>
              <a:buSzPts val="1600"/>
              <a:buFont typeface="Arial"/>
              <a:buChar char="»"/>
              <a:defRPr sz="1600"/>
            </a:lvl7pPr>
            <a:lvl8pPr marL="3657600" lvl="7" indent="-330200" algn="l">
              <a:spcBef>
                <a:spcPts val="320"/>
              </a:spcBef>
              <a:spcAft>
                <a:spcPts val="0"/>
              </a:spcAft>
              <a:buClr>
                <a:srgbClr val="000000"/>
              </a:buClr>
              <a:buSzPts val="1600"/>
              <a:buFont typeface="Arial"/>
              <a:buChar char="»"/>
              <a:defRPr sz="1600"/>
            </a:lvl8pPr>
            <a:lvl9pPr marL="4114800" lvl="8" indent="-330200" algn="l">
              <a:spcBef>
                <a:spcPts val="320"/>
              </a:spcBef>
              <a:spcAft>
                <a:spcPts val="0"/>
              </a:spcAft>
              <a:buClr>
                <a:srgbClr val="000000"/>
              </a:buClr>
              <a:buSzPts val="1600"/>
              <a:buFont typeface="Arial"/>
              <a:buChar char="»"/>
              <a:defRPr sz="1600"/>
            </a:lvl9pPr>
          </a:lstStyle>
          <a:p>
            <a:endParaRPr/>
          </a:p>
        </p:txBody>
      </p:sp>
      <p:sp>
        <p:nvSpPr>
          <p:cNvPr id="49" name="Google Shape;49;p17"/>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50" name="Google Shape;50;p17"/>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51" name="Google Shape;51;p17"/>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116013" y="409575"/>
            <a:ext cx="7559675" cy="504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55" name="Google Shape;55;p18"/>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56" name="Google Shape;56;p18"/>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59" name="Google Shape;59;p19"/>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60" name="Google Shape;60;p19"/>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Font typeface="Arial"/>
              <a:buChar char="•"/>
              <a:defRPr sz="3200"/>
            </a:lvl1pPr>
            <a:lvl2pPr marL="914400" lvl="1" indent="-406400" algn="l">
              <a:spcBef>
                <a:spcPts val="560"/>
              </a:spcBef>
              <a:spcAft>
                <a:spcPts val="0"/>
              </a:spcAft>
              <a:buClr>
                <a:srgbClr val="000000"/>
              </a:buClr>
              <a:buSzPts val="2800"/>
              <a:buFont typeface="Arial"/>
              <a:buChar char="–"/>
              <a:defRPr sz="2800"/>
            </a:lvl2pPr>
            <a:lvl3pPr marL="1371600" lvl="2" indent="-381000" algn="l">
              <a:spcBef>
                <a:spcPts val="480"/>
              </a:spcBef>
              <a:spcAft>
                <a:spcPts val="0"/>
              </a:spcAft>
              <a:buClr>
                <a:srgbClr val="000000"/>
              </a:buClr>
              <a:buSzPts val="2400"/>
              <a:buFont typeface="Arial"/>
              <a:buChar char="•"/>
              <a:defRPr sz="2400"/>
            </a:lvl3pPr>
            <a:lvl4pPr marL="1828800" lvl="3" indent="-355600" algn="l">
              <a:spcBef>
                <a:spcPts val="400"/>
              </a:spcBef>
              <a:spcAft>
                <a:spcPts val="0"/>
              </a:spcAft>
              <a:buClr>
                <a:srgbClr val="000000"/>
              </a:buClr>
              <a:buSzPts val="2000"/>
              <a:buFont typeface="Arial"/>
              <a:buChar char="–"/>
              <a:defRPr sz="2000"/>
            </a:lvl4pPr>
            <a:lvl5pPr marL="2286000" lvl="4" indent="-355600" algn="l">
              <a:spcBef>
                <a:spcPts val="400"/>
              </a:spcBef>
              <a:spcAft>
                <a:spcPts val="0"/>
              </a:spcAft>
              <a:buClr>
                <a:srgbClr val="000000"/>
              </a:buClr>
              <a:buSzPts val="2000"/>
              <a:buFont typeface="Arial"/>
              <a:buChar char="»"/>
              <a:defRPr sz="2000"/>
            </a:lvl5pPr>
            <a:lvl6pPr marL="2743200" lvl="5" indent="-355600" algn="l">
              <a:spcBef>
                <a:spcPts val="400"/>
              </a:spcBef>
              <a:spcAft>
                <a:spcPts val="0"/>
              </a:spcAft>
              <a:buClr>
                <a:srgbClr val="000000"/>
              </a:buClr>
              <a:buSzPts val="2000"/>
              <a:buFont typeface="Arial"/>
              <a:buChar char="»"/>
              <a:defRPr sz="2000"/>
            </a:lvl6pPr>
            <a:lvl7pPr marL="3200400" lvl="6" indent="-355600" algn="l">
              <a:spcBef>
                <a:spcPts val="400"/>
              </a:spcBef>
              <a:spcAft>
                <a:spcPts val="0"/>
              </a:spcAft>
              <a:buClr>
                <a:srgbClr val="000000"/>
              </a:buClr>
              <a:buSzPts val="2000"/>
              <a:buFont typeface="Arial"/>
              <a:buChar char="»"/>
              <a:defRPr sz="2000"/>
            </a:lvl7pPr>
            <a:lvl8pPr marL="3657600" lvl="7" indent="-355600" algn="l">
              <a:spcBef>
                <a:spcPts val="400"/>
              </a:spcBef>
              <a:spcAft>
                <a:spcPts val="0"/>
              </a:spcAft>
              <a:buClr>
                <a:srgbClr val="000000"/>
              </a:buClr>
              <a:buSzPts val="2000"/>
              <a:buFont typeface="Arial"/>
              <a:buChar char="»"/>
              <a:defRPr sz="2000"/>
            </a:lvl8pPr>
            <a:lvl9pPr marL="4114800" lvl="8" indent="-355600" algn="l">
              <a:spcBef>
                <a:spcPts val="400"/>
              </a:spcBef>
              <a:spcAft>
                <a:spcPts val="0"/>
              </a:spcAft>
              <a:buClr>
                <a:srgbClr val="000000"/>
              </a:buClr>
              <a:buSzPts val="2000"/>
              <a:buFont typeface="Arial"/>
              <a:buChar char="»"/>
              <a:defRPr sz="2000"/>
            </a:lvl9pPr>
          </a:lstStyle>
          <a:p>
            <a:endParaRPr/>
          </a:p>
        </p:txBody>
      </p:sp>
      <p:sp>
        <p:nvSpPr>
          <p:cNvPr id="64" name="Google Shape;64;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Clr>
                <a:srgbClr val="000000"/>
              </a:buClr>
              <a:buSzPts val="1200"/>
              <a:buFont typeface="Arial"/>
              <a:buNone/>
              <a:defRPr sz="1200"/>
            </a:lvl2pPr>
            <a:lvl3pPr marL="1371600" lvl="2" indent="-228600" algn="l">
              <a:spcBef>
                <a:spcPts val="200"/>
              </a:spcBef>
              <a:spcAft>
                <a:spcPts val="0"/>
              </a:spcAft>
              <a:buClr>
                <a:srgbClr val="000000"/>
              </a:buClr>
              <a:buSzPts val="1000"/>
              <a:buFont typeface="Arial"/>
              <a:buNone/>
              <a:defRPr sz="1000"/>
            </a:lvl3pPr>
            <a:lvl4pPr marL="1828800" lvl="3" indent="-228600" algn="l">
              <a:spcBef>
                <a:spcPts val="180"/>
              </a:spcBef>
              <a:spcAft>
                <a:spcPts val="0"/>
              </a:spcAft>
              <a:buClr>
                <a:srgbClr val="000000"/>
              </a:buClr>
              <a:buSzPts val="900"/>
              <a:buFont typeface="Arial"/>
              <a:buNone/>
              <a:defRPr sz="900"/>
            </a:lvl4pPr>
            <a:lvl5pPr marL="2286000" lvl="4" indent="-228600" algn="l">
              <a:spcBef>
                <a:spcPts val="180"/>
              </a:spcBef>
              <a:spcAft>
                <a:spcPts val="0"/>
              </a:spcAft>
              <a:buClr>
                <a:srgbClr val="000000"/>
              </a:buClr>
              <a:buSzPts val="900"/>
              <a:buFont typeface="Arial"/>
              <a:buNone/>
              <a:defRPr sz="900"/>
            </a:lvl5pPr>
            <a:lvl6pPr marL="2743200" lvl="5" indent="-228600" algn="l">
              <a:spcBef>
                <a:spcPts val="180"/>
              </a:spcBef>
              <a:spcAft>
                <a:spcPts val="0"/>
              </a:spcAft>
              <a:buClr>
                <a:srgbClr val="000000"/>
              </a:buClr>
              <a:buSzPts val="900"/>
              <a:buFont typeface="Arial"/>
              <a:buNone/>
              <a:defRPr sz="900"/>
            </a:lvl6pPr>
            <a:lvl7pPr marL="3200400" lvl="6" indent="-228600" algn="l">
              <a:spcBef>
                <a:spcPts val="180"/>
              </a:spcBef>
              <a:spcAft>
                <a:spcPts val="0"/>
              </a:spcAft>
              <a:buClr>
                <a:srgbClr val="000000"/>
              </a:buClr>
              <a:buSzPts val="900"/>
              <a:buFont typeface="Arial"/>
              <a:buNone/>
              <a:defRPr sz="900"/>
            </a:lvl7pPr>
            <a:lvl8pPr marL="3657600" lvl="7" indent="-228600" algn="l">
              <a:spcBef>
                <a:spcPts val="180"/>
              </a:spcBef>
              <a:spcAft>
                <a:spcPts val="0"/>
              </a:spcAft>
              <a:buClr>
                <a:srgbClr val="000000"/>
              </a:buClr>
              <a:buSzPts val="900"/>
              <a:buFont typeface="Arial"/>
              <a:buNone/>
              <a:defRPr sz="900"/>
            </a:lvl8pPr>
            <a:lvl9pPr marL="4114800" lvl="8" indent="-228600" algn="l">
              <a:spcBef>
                <a:spcPts val="180"/>
              </a:spcBef>
              <a:spcAft>
                <a:spcPts val="0"/>
              </a:spcAft>
              <a:buClr>
                <a:srgbClr val="000000"/>
              </a:buClr>
              <a:buSzPts val="900"/>
              <a:buFont typeface="Arial"/>
              <a:buNone/>
              <a:defRPr sz="900"/>
            </a:lvl9pPr>
          </a:lstStyle>
          <a:p>
            <a:endParaRPr/>
          </a:p>
        </p:txBody>
      </p:sp>
      <p:sp>
        <p:nvSpPr>
          <p:cNvPr id="65" name="Google Shape;65;p20"/>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66" name="Google Shape;66;p20"/>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67" name="Google Shape;67;p20"/>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a:spLocks noGrp="1"/>
          </p:cNvSpPr>
          <p:nvPr>
            <p:ph type="pic" idx="2"/>
          </p:nvPr>
        </p:nvSpPr>
        <p:spPr>
          <a:xfrm>
            <a:off x="1792288" y="612775"/>
            <a:ext cx="5486400" cy="4114800"/>
          </a:xfrm>
          <a:prstGeom prst="rect">
            <a:avLst/>
          </a:prstGeom>
          <a:noFill/>
          <a:ln>
            <a:noFill/>
          </a:ln>
        </p:spPr>
      </p:sp>
      <p:sp>
        <p:nvSpPr>
          <p:cNvPr id="71" name="Google Shape;71;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Clr>
                <a:srgbClr val="000000"/>
              </a:buClr>
              <a:buSzPts val="1200"/>
              <a:buFont typeface="Arial"/>
              <a:buNone/>
              <a:defRPr sz="1200"/>
            </a:lvl2pPr>
            <a:lvl3pPr marL="1371600" lvl="2" indent="-228600" algn="l">
              <a:spcBef>
                <a:spcPts val="200"/>
              </a:spcBef>
              <a:spcAft>
                <a:spcPts val="0"/>
              </a:spcAft>
              <a:buClr>
                <a:srgbClr val="000000"/>
              </a:buClr>
              <a:buSzPts val="1000"/>
              <a:buFont typeface="Arial"/>
              <a:buNone/>
              <a:defRPr sz="1000"/>
            </a:lvl3pPr>
            <a:lvl4pPr marL="1828800" lvl="3" indent="-228600" algn="l">
              <a:spcBef>
                <a:spcPts val="180"/>
              </a:spcBef>
              <a:spcAft>
                <a:spcPts val="0"/>
              </a:spcAft>
              <a:buClr>
                <a:srgbClr val="000000"/>
              </a:buClr>
              <a:buSzPts val="900"/>
              <a:buFont typeface="Arial"/>
              <a:buNone/>
              <a:defRPr sz="900"/>
            </a:lvl4pPr>
            <a:lvl5pPr marL="2286000" lvl="4" indent="-228600" algn="l">
              <a:spcBef>
                <a:spcPts val="180"/>
              </a:spcBef>
              <a:spcAft>
                <a:spcPts val="0"/>
              </a:spcAft>
              <a:buClr>
                <a:srgbClr val="000000"/>
              </a:buClr>
              <a:buSzPts val="900"/>
              <a:buFont typeface="Arial"/>
              <a:buNone/>
              <a:defRPr sz="900"/>
            </a:lvl5pPr>
            <a:lvl6pPr marL="2743200" lvl="5" indent="-228600" algn="l">
              <a:spcBef>
                <a:spcPts val="180"/>
              </a:spcBef>
              <a:spcAft>
                <a:spcPts val="0"/>
              </a:spcAft>
              <a:buClr>
                <a:srgbClr val="000000"/>
              </a:buClr>
              <a:buSzPts val="900"/>
              <a:buFont typeface="Arial"/>
              <a:buNone/>
              <a:defRPr sz="900"/>
            </a:lvl6pPr>
            <a:lvl7pPr marL="3200400" lvl="6" indent="-228600" algn="l">
              <a:spcBef>
                <a:spcPts val="180"/>
              </a:spcBef>
              <a:spcAft>
                <a:spcPts val="0"/>
              </a:spcAft>
              <a:buClr>
                <a:srgbClr val="000000"/>
              </a:buClr>
              <a:buSzPts val="900"/>
              <a:buFont typeface="Arial"/>
              <a:buNone/>
              <a:defRPr sz="900"/>
            </a:lvl7pPr>
            <a:lvl8pPr marL="3657600" lvl="7" indent="-228600" algn="l">
              <a:spcBef>
                <a:spcPts val="180"/>
              </a:spcBef>
              <a:spcAft>
                <a:spcPts val="0"/>
              </a:spcAft>
              <a:buClr>
                <a:srgbClr val="000000"/>
              </a:buClr>
              <a:buSzPts val="900"/>
              <a:buFont typeface="Arial"/>
              <a:buNone/>
              <a:defRPr sz="900"/>
            </a:lvl8pPr>
            <a:lvl9pPr marL="4114800" lvl="8" indent="-228600" algn="l">
              <a:spcBef>
                <a:spcPts val="180"/>
              </a:spcBef>
              <a:spcAft>
                <a:spcPts val="0"/>
              </a:spcAft>
              <a:buClr>
                <a:srgbClr val="000000"/>
              </a:buClr>
              <a:buSzPts val="900"/>
              <a:buFont typeface="Arial"/>
              <a:buNone/>
              <a:defRPr sz="900"/>
            </a:lvl9pPr>
          </a:lstStyle>
          <a:p>
            <a:endParaRPr/>
          </a:p>
        </p:txBody>
      </p:sp>
      <p:sp>
        <p:nvSpPr>
          <p:cNvPr id="72" name="Google Shape;72;p21"/>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73" name="Google Shape;73;p21"/>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74" name="Google Shape;74;p21"/>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1116013" y="409575"/>
            <a:ext cx="7559675" cy="504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body" idx="1"/>
          </p:nvPr>
        </p:nvSpPr>
        <p:spPr>
          <a:xfrm rot="5400000">
            <a:off x="2838451" y="30163"/>
            <a:ext cx="4114800" cy="75596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rgbClr val="000000"/>
              </a:buClr>
              <a:buSzPts val="1800"/>
              <a:buChar char="–"/>
              <a:defRPr/>
            </a:lvl2pPr>
            <a:lvl3pPr marL="1371600" lvl="2" indent="-342900" algn="l">
              <a:spcBef>
                <a:spcPts val="360"/>
              </a:spcBef>
              <a:spcAft>
                <a:spcPts val="0"/>
              </a:spcAft>
              <a:buClr>
                <a:srgbClr val="000000"/>
              </a:buClr>
              <a:buSzPts val="1800"/>
              <a:buChar char="•"/>
              <a:defRPr/>
            </a:lvl3pPr>
            <a:lvl4pPr marL="1828800" lvl="3" indent="-342900" algn="l">
              <a:spcBef>
                <a:spcPts val="360"/>
              </a:spcBef>
              <a:spcAft>
                <a:spcPts val="0"/>
              </a:spcAft>
              <a:buClr>
                <a:srgbClr val="000000"/>
              </a:buClr>
              <a:buSzPts val="1800"/>
              <a:buChar char="–"/>
              <a:defRPr/>
            </a:lvl4pPr>
            <a:lvl5pPr marL="2286000" lvl="4" indent="-342900" algn="l">
              <a:spcBef>
                <a:spcPts val="360"/>
              </a:spcBef>
              <a:spcAft>
                <a:spcPts val="0"/>
              </a:spcAft>
              <a:buClr>
                <a:srgbClr val="000000"/>
              </a:buClr>
              <a:buSzPts val="1800"/>
              <a:buChar char="»"/>
              <a:defRPr/>
            </a:lvl5pPr>
            <a:lvl6pPr marL="2743200" lvl="5" indent="-342900" algn="l">
              <a:spcBef>
                <a:spcPts val="360"/>
              </a:spcBef>
              <a:spcAft>
                <a:spcPts val="0"/>
              </a:spcAft>
              <a:buClr>
                <a:srgbClr val="000000"/>
              </a:buClr>
              <a:buSzPts val="1800"/>
              <a:buChar char="»"/>
              <a:defRPr/>
            </a:lvl6pPr>
            <a:lvl7pPr marL="3200400" lvl="6" indent="-342900" algn="l">
              <a:spcBef>
                <a:spcPts val="360"/>
              </a:spcBef>
              <a:spcAft>
                <a:spcPts val="0"/>
              </a:spcAft>
              <a:buClr>
                <a:srgbClr val="000000"/>
              </a:buClr>
              <a:buSzPts val="1800"/>
              <a:buChar char="»"/>
              <a:defRPr/>
            </a:lvl7pPr>
            <a:lvl8pPr marL="3657600" lvl="7" indent="-342900" algn="l">
              <a:spcBef>
                <a:spcPts val="360"/>
              </a:spcBef>
              <a:spcAft>
                <a:spcPts val="0"/>
              </a:spcAft>
              <a:buClr>
                <a:srgbClr val="000000"/>
              </a:buClr>
              <a:buSzPts val="1800"/>
              <a:buChar char="»"/>
              <a:defRPr/>
            </a:lvl8pPr>
            <a:lvl9pPr marL="4114800" lvl="8" indent="-342900" algn="l">
              <a:spcBef>
                <a:spcPts val="360"/>
              </a:spcBef>
              <a:spcAft>
                <a:spcPts val="0"/>
              </a:spcAft>
              <a:buClr>
                <a:srgbClr val="000000"/>
              </a:buClr>
              <a:buSzPts val="1800"/>
              <a:buChar char="»"/>
              <a:defRPr/>
            </a:lvl9pPr>
          </a:lstStyle>
          <a:p>
            <a:endParaRPr/>
          </a:p>
        </p:txBody>
      </p:sp>
      <p:sp>
        <p:nvSpPr>
          <p:cNvPr id="78" name="Google Shape;78;p22"/>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79" name="Google Shape;79;p22"/>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80" name="Google Shape;80;p22"/>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rot="5400000">
            <a:off x="5002213" y="2193925"/>
            <a:ext cx="5457825" cy="1889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body" idx="1"/>
          </p:nvPr>
        </p:nvSpPr>
        <p:spPr>
          <a:xfrm rot="5400000">
            <a:off x="1146176" y="379413"/>
            <a:ext cx="5457825" cy="55181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rgbClr val="000000"/>
              </a:buClr>
              <a:buSzPts val="1800"/>
              <a:buChar char="–"/>
              <a:defRPr/>
            </a:lvl2pPr>
            <a:lvl3pPr marL="1371600" lvl="2" indent="-342900" algn="l">
              <a:spcBef>
                <a:spcPts val="360"/>
              </a:spcBef>
              <a:spcAft>
                <a:spcPts val="0"/>
              </a:spcAft>
              <a:buClr>
                <a:srgbClr val="000000"/>
              </a:buClr>
              <a:buSzPts val="1800"/>
              <a:buChar char="•"/>
              <a:defRPr/>
            </a:lvl3pPr>
            <a:lvl4pPr marL="1828800" lvl="3" indent="-342900" algn="l">
              <a:spcBef>
                <a:spcPts val="360"/>
              </a:spcBef>
              <a:spcAft>
                <a:spcPts val="0"/>
              </a:spcAft>
              <a:buClr>
                <a:srgbClr val="000000"/>
              </a:buClr>
              <a:buSzPts val="1800"/>
              <a:buChar char="–"/>
              <a:defRPr/>
            </a:lvl4pPr>
            <a:lvl5pPr marL="2286000" lvl="4" indent="-342900" algn="l">
              <a:spcBef>
                <a:spcPts val="360"/>
              </a:spcBef>
              <a:spcAft>
                <a:spcPts val="0"/>
              </a:spcAft>
              <a:buClr>
                <a:srgbClr val="000000"/>
              </a:buClr>
              <a:buSzPts val="1800"/>
              <a:buChar char="»"/>
              <a:defRPr/>
            </a:lvl5pPr>
            <a:lvl6pPr marL="2743200" lvl="5" indent="-342900" algn="l">
              <a:spcBef>
                <a:spcPts val="360"/>
              </a:spcBef>
              <a:spcAft>
                <a:spcPts val="0"/>
              </a:spcAft>
              <a:buClr>
                <a:srgbClr val="000000"/>
              </a:buClr>
              <a:buSzPts val="1800"/>
              <a:buChar char="»"/>
              <a:defRPr/>
            </a:lvl6pPr>
            <a:lvl7pPr marL="3200400" lvl="6" indent="-342900" algn="l">
              <a:spcBef>
                <a:spcPts val="360"/>
              </a:spcBef>
              <a:spcAft>
                <a:spcPts val="0"/>
              </a:spcAft>
              <a:buClr>
                <a:srgbClr val="000000"/>
              </a:buClr>
              <a:buSzPts val="1800"/>
              <a:buChar char="»"/>
              <a:defRPr/>
            </a:lvl7pPr>
            <a:lvl8pPr marL="3657600" lvl="7" indent="-342900" algn="l">
              <a:spcBef>
                <a:spcPts val="360"/>
              </a:spcBef>
              <a:spcAft>
                <a:spcPts val="0"/>
              </a:spcAft>
              <a:buClr>
                <a:srgbClr val="000000"/>
              </a:buClr>
              <a:buSzPts val="1800"/>
              <a:buChar char="»"/>
              <a:defRPr/>
            </a:lvl8pPr>
            <a:lvl9pPr marL="4114800" lvl="8" indent="-342900" algn="l">
              <a:spcBef>
                <a:spcPts val="360"/>
              </a:spcBef>
              <a:spcAft>
                <a:spcPts val="0"/>
              </a:spcAft>
              <a:buClr>
                <a:srgbClr val="000000"/>
              </a:buClr>
              <a:buSzPts val="1800"/>
              <a:buChar char="»"/>
              <a:defRPr/>
            </a:lvl9pPr>
          </a:lstStyle>
          <a:p>
            <a:endParaRPr/>
          </a:p>
        </p:txBody>
      </p:sp>
      <p:sp>
        <p:nvSpPr>
          <p:cNvPr id="84" name="Google Shape;84;p23"/>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17/04/2024</a:t>
            </a:r>
            <a:endParaRPr lang="it-IT" dirty="0"/>
          </a:p>
        </p:txBody>
      </p:sp>
      <p:sp>
        <p:nvSpPr>
          <p:cNvPr id="85" name="Google Shape;85;p23"/>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15th EMUG, Rome</a:t>
            </a:r>
            <a:endParaRPr/>
          </a:p>
        </p:txBody>
      </p:sp>
      <p:sp>
        <p:nvSpPr>
          <p:cNvPr id="86" name="Google Shape;86;p23"/>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100">
                <a:solidFill>
                  <a:schemeClr val="lt1"/>
                </a:solidFill>
                <a:latin typeface="Arial"/>
                <a:ea typeface="Arial"/>
                <a:cs typeface="Arial"/>
                <a:sym typeface="Arial"/>
              </a:defRPr>
            </a:lvl1pPr>
            <a:lvl2pPr marL="0" marR="0" lvl="1" indent="0" algn="r">
              <a:spcBef>
                <a:spcPts val="0"/>
              </a:spcBef>
              <a:spcAft>
                <a:spcPts val="0"/>
              </a:spcAft>
              <a:buNone/>
              <a:defRPr sz="1100">
                <a:solidFill>
                  <a:schemeClr val="lt1"/>
                </a:solidFill>
                <a:latin typeface="Arial"/>
                <a:ea typeface="Arial"/>
                <a:cs typeface="Arial"/>
                <a:sym typeface="Arial"/>
              </a:defRPr>
            </a:lvl2pPr>
            <a:lvl3pPr marL="0" marR="0" lvl="2" indent="0" algn="r">
              <a:spcBef>
                <a:spcPts val="0"/>
              </a:spcBef>
              <a:spcAft>
                <a:spcPts val="0"/>
              </a:spcAft>
              <a:buNone/>
              <a:defRPr sz="1100">
                <a:solidFill>
                  <a:schemeClr val="lt1"/>
                </a:solidFill>
                <a:latin typeface="Arial"/>
                <a:ea typeface="Arial"/>
                <a:cs typeface="Arial"/>
                <a:sym typeface="Arial"/>
              </a:defRPr>
            </a:lvl3pPr>
            <a:lvl4pPr marL="0" marR="0" lvl="3" indent="0" algn="r">
              <a:spcBef>
                <a:spcPts val="0"/>
              </a:spcBef>
              <a:spcAft>
                <a:spcPts val="0"/>
              </a:spcAft>
              <a:buNone/>
              <a:defRPr sz="1100">
                <a:solidFill>
                  <a:schemeClr val="lt1"/>
                </a:solidFill>
                <a:latin typeface="Arial"/>
                <a:ea typeface="Arial"/>
                <a:cs typeface="Arial"/>
                <a:sym typeface="Arial"/>
              </a:defRPr>
            </a:lvl4pPr>
            <a:lvl5pPr marL="0" marR="0" lvl="4" indent="0" algn="r">
              <a:spcBef>
                <a:spcPts val="0"/>
              </a:spcBef>
              <a:spcAft>
                <a:spcPts val="0"/>
              </a:spcAft>
              <a:buNone/>
              <a:defRPr sz="1100">
                <a:solidFill>
                  <a:schemeClr val="lt1"/>
                </a:solidFill>
                <a:latin typeface="Arial"/>
                <a:ea typeface="Arial"/>
                <a:cs typeface="Arial"/>
                <a:sym typeface="Arial"/>
              </a:defRPr>
            </a:lvl5pPr>
            <a:lvl6pPr marL="0" marR="0" lvl="5" indent="0" algn="r">
              <a:spcBef>
                <a:spcPts val="0"/>
              </a:spcBef>
              <a:spcAft>
                <a:spcPts val="0"/>
              </a:spcAft>
              <a:buNone/>
              <a:defRPr sz="1100">
                <a:solidFill>
                  <a:schemeClr val="lt1"/>
                </a:solidFill>
                <a:latin typeface="Arial"/>
                <a:ea typeface="Arial"/>
                <a:cs typeface="Arial"/>
                <a:sym typeface="Arial"/>
              </a:defRPr>
            </a:lvl6pPr>
            <a:lvl7pPr marL="0" marR="0" lvl="6" indent="0" algn="r">
              <a:spcBef>
                <a:spcPts val="0"/>
              </a:spcBef>
              <a:spcAft>
                <a:spcPts val="0"/>
              </a:spcAft>
              <a:buNone/>
              <a:defRPr sz="1100">
                <a:solidFill>
                  <a:schemeClr val="lt1"/>
                </a:solidFill>
                <a:latin typeface="Arial"/>
                <a:ea typeface="Arial"/>
                <a:cs typeface="Arial"/>
                <a:sym typeface="Arial"/>
              </a:defRPr>
            </a:lvl7pPr>
            <a:lvl8pPr marL="0" marR="0" lvl="7" indent="0" algn="r">
              <a:spcBef>
                <a:spcPts val="0"/>
              </a:spcBef>
              <a:spcAft>
                <a:spcPts val="0"/>
              </a:spcAft>
              <a:buNone/>
              <a:defRPr sz="1100">
                <a:solidFill>
                  <a:schemeClr val="lt1"/>
                </a:solidFill>
                <a:latin typeface="Arial"/>
                <a:ea typeface="Arial"/>
                <a:cs typeface="Arial"/>
                <a:sym typeface="Arial"/>
              </a:defRPr>
            </a:lvl8pPr>
            <a:lvl9pPr marL="0" marR="0" lvl="8" indent="0" algn="r">
              <a:spcBef>
                <a:spcPts val="0"/>
              </a:spcBef>
              <a:spcAft>
                <a:spcPts val="0"/>
              </a:spcAft>
              <a:buNone/>
              <a:defRPr sz="1100">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0" y="6096000"/>
            <a:ext cx="9144000" cy="762000"/>
            <a:chOff x="0" y="3840"/>
            <a:chExt cx="5760" cy="480"/>
          </a:xfrm>
        </p:grpSpPr>
        <p:sp>
          <p:nvSpPr>
            <p:cNvPr id="11" name="Google Shape;11;p12"/>
            <p:cNvSpPr/>
            <p:nvPr/>
          </p:nvSpPr>
          <p:spPr>
            <a:xfrm>
              <a:off x="0" y="3984"/>
              <a:ext cx="5760" cy="336"/>
            </a:xfrm>
            <a:prstGeom prst="rect">
              <a:avLst/>
            </a:prstGeom>
            <a:solidFill>
              <a:srgbClr val="8224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2" name="Google Shape;12;p12"/>
            <p:cNvSpPr/>
            <p:nvPr/>
          </p:nvSpPr>
          <p:spPr>
            <a:xfrm>
              <a:off x="768" y="3840"/>
              <a:ext cx="4992" cy="480"/>
            </a:xfrm>
            <a:prstGeom prst="rect">
              <a:avLst/>
            </a:prstGeom>
            <a:solidFill>
              <a:srgbClr val="8224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grpSp>
      <p:sp>
        <p:nvSpPr>
          <p:cNvPr id="13" name="Google Shape;13;p12"/>
          <p:cNvSpPr txBox="1">
            <a:spLocks noGrp="1"/>
          </p:cNvSpPr>
          <p:nvPr>
            <p:ph type="title"/>
          </p:nvPr>
        </p:nvSpPr>
        <p:spPr>
          <a:xfrm>
            <a:off x="1116013" y="409575"/>
            <a:ext cx="7559675" cy="504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1" i="0" u="none" strike="noStrike" cap="none">
                <a:solidFill>
                  <a:srgbClr val="822433"/>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82243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82243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82243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822433"/>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rgbClr val="822433"/>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rgbClr val="822433"/>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rgbClr val="822433"/>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rgbClr val="822433"/>
                </a:solidFill>
                <a:latin typeface="Arial"/>
                <a:ea typeface="Arial"/>
                <a:cs typeface="Arial"/>
                <a:sym typeface="Arial"/>
              </a:defRPr>
            </a:lvl9pPr>
          </a:lstStyle>
          <a:p>
            <a:endParaRPr/>
          </a:p>
        </p:txBody>
      </p:sp>
      <p:sp>
        <p:nvSpPr>
          <p:cNvPr id="14" name="Google Shape;14;p12"/>
          <p:cNvSpPr txBox="1">
            <a:spLocks noGrp="1"/>
          </p:cNvSpPr>
          <p:nvPr>
            <p:ph type="body" idx="1"/>
          </p:nvPr>
        </p:nvSpPr>
        <p:spPr>
          <a:xfrm>
            <a:off x="1116013" y="1752600"/>
            <a:ext cx="7559675"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822433"/>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30200" algn="l" rtl="0">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17500" algn="l" rtl="0">
              <a:spcBef>
                <a:spcPts val="28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04800" algn="l" rtl="0">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5" name="Google Shape;15;p12"/>
          <p:cNvSpPr txBox="1">
            <a:spLocks noGrp="1"/>
          </p:cNvSpPr>
          <p:nvPr>
            <p:ph type="dt" idx="10"/>
          </p:nvPr>
        </p:nvSpPr>
        <p:spPr>
          <a:xfrm>
            <a:off x="4343400" y="6146800"/>
            <a:ext cx="19050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1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lt1"/>
                </a:solidFill>
                <a:latin typeface="Arial"/>
                <a:ea typeface="Arial"/>
                <a:cs typeface="Arial"/>
                <a:sym typeface="Arial"/>
              </a:defRPr>
            </a:lvl9pPr>
          </a:lstStyle>
          <a:p>
            <a:r>
              <a:rPr lang="en-US"/>
              <a:t>17/04/2024</a:t>
            </a:r>
            <a:endParaRPr lang="it-IT" dirty="0"/>
          </a:p>
        </p:txBody>
      </p:sp>
      <p:sp>
        <p:nvSpPr>
          <p:cNvPr id="16" name="Google Shape;16;p12"/>
          <p:cNvSpPr txBox="1">
            <a:spLocks noGrp="1"/>
          </p:cNvSpPr>
          <p:nvPr>
            <p:ph type="ftr" idx="11"/>
          </p:nvPr>
        </p:nvSpPr>
        <p:spPr>
          <a:xfrm>
            <a:off x="1219200" y="6146800"/>
            <a:ext cx="28956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lt1"/>
                </a:solidFill>
                <a:latin typeface="Arial"/>
                <a:ea typeface="Arial"/>
                <a:cs typeface="Arial"/>
                <a:sym typeface="Arial"/>
              </a:defRPr>
            </a:lvl9pPr>
          </a:lstStyle>
          <a:p>
            <a:r>
              <a:rPr lang="it-IT"/>
              <a:t> 15th EMUG, Rome</a:t>
            </a:r>
            <a:endParaRPr dirty="0"/>
          </a:p>
        </p:txBody>
      </p:sp>
      <p:sp>
        <p:nvSpPr>
          <p:cNvPr id="17" name="Google Shape;17;p12"/>
          <p:cNvSpPr txBox="1">
            <a:spLocks noGrp="1"/>
          </p:cNvSpPr>
          <p:nvPr>
            <p:ph type="sldNum" idx="12"/>
          </p:nvPr>
        </p:nvSpPr>
        <p:spPr>
          <a:xfrm>
            <a:off x="6553200" y="61468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GB"/>
              <a:t>  </a:t>
            </a: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9"/>
        <p:cNvGrpSpPr/>
        <p:nvPr/>
      </p:nvGrpSpPr>
      <p:grpSpPr>
        <a:xfrm>
          <a:off x="0" y="0"/>
          <a:ext cx="0" cy="0"/>
          <a:chOff x="0" y="0"/>
          <a:chExt cx="0" cy="0"/>
        </a:xfrm>
      </p:grpSpPr>
      <p:sp>
        <p:nvSpPr>
          <p:cNvPr id="110" name="Google Shape;110;p1"/>
          <p:cNvSpPr/>
          <p:nvPr/>
        </p:nvSpPr>
        <p:spPr>
          <a:xfrm>
            <a:off x="0" y="0"/>
            <a:ext cx="9144000" cy="3429000"/>
          </a:xfrm>
          <a:prstGeom prst="rect">
            <a:avLst/>
          </a:prstGeom>
          <a:solidFill>
            <a:srgbClr val="0067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Arial"/>
              <a:ea typeface="Arial"/>
              <a:cs typeface="Arial"/>
              <a:sym typeface="Arial"/>
            </a:endParaRPr>
          </a:p>
        </p:txBody>
      </p:sp>
      <p:grpSp>
        <p:nvGrpSpPr>
          <p:cNvPr id="111" name="Google Shape;111;p1"/>
          <p:cNvGrpSpPr/>
          <p:nvPr/>
        </p:nvGrpSpPr>
        <p:grpSpPr>
          <a:xfrm>
            <a:off x="-800" y="2759075"/>
            <a:ext cx="9145588" cy="4098925"/>
            <a:chOff x="0" y="1738"/>
            <a:chExt cx="5761" cy="2582"/>
          </a:xfrm>
        </p:grpSpPr>
        <p:pic>
          <p:nvPicPr>
            <p:cNvPr id="112" name="Google Shape;112;p1" descr="Fondino"/>
            <p:cNvPicPr preferRelativeResize="0"/>
            <p:nvPr/>
          </p:nvPicPr>
          <p:blipFill rotWithShape="1">
            <a:blip r:embed="rId3">
              <a:alphaModFix/>
            </a:blip>
            <a:srcRect/>
            <a:stretch/>
          </p:blipFill>
          <p:spPr>
            <a:xfrm>
              <a:off x="0" y="2158"/>
              <a:ext cx="5760" cy="2162"/>
            </a:xfrm>
            <a:prstGeom prst="rect">
              <a:avLst/>
            </a:prstGeom>
            <a:noFill/>
            <a:ln>
              <a:noFill/>
            </a:ln>
          </p:spPr>
        </p:pic>
        <p:pic>
          <p:nvPicPr>
            <p:cNvPr id="113" name="Google Shape;113;p1" descr="logo +marchio"/>
            <p:cNvPicPr preferRelativeResize="0"/>
            <p:nvPr/>
          </p:nvPicPr>
          <p:blipFill rotWithShape="1">
            <a:blip r:embed="rId4">
              <a:alphaModFix/>
            </a:blip>
            <a:srcRect/>
            <a:stretch/>
          </p:blipFill>
          <p:spPr>
            <a:xfrm>
              <a:off x="0" y="2160"/>
              <a:ext cx="5761" cy="722"/>
            </a:xfrm>
            <a:prstGeom prst="rect">
              <a:avLst/>
            </a:prstGeom>
            <a:noFill/>
            <a:ln>
              <a:noFill/>
            </a:ln>
          </p:spPr>
        </p:pic>
        <p:pic>
          <p:nvPicPr>
            <p:cNvPr id="114" name="Google Shape;114;p1" descr="fascia"/>
            <p:cNvPicPr preferRelativeResize="0"/>
            <p:nvPr/>
          </p:nvPicPr>
          <p:blipFill rotWithShape="1">
            <a:blip r:embed="rId5">
              <a:alphaModFix/>
            </a:blip>
            <a:srcRect/>
            <a:stretch/>
          </p:blipFill>
          <p:spPr>
            <a:xfrm>
              <a:off x="1316" y="1738"/>
              <a:ext cx="4444" cy="422"/>
            </a:xfrm>
            <a:prstGeom prst="rect">
              <a:avLst/>
            </a:prstGeom>
            <a:noFill/>
            <a:ln>
              <a:noFill/>
            </a:ln>
          </p:spPr>
        </p:pic>
      </p:grpSp>
      <p:sp>
        <p:nvSpPr>
          <p:cNvPr id="115" name="Google Shape;115;p1"/>
          <p:cNvSpPr txBox="1"/>
          <p:nvPr/>
        </p:nvSpPr>
        <p:spPr>
          <a:xfrm>
            <a:off x="1733243" y="1268244"/>
            <a:ext cx="7200900"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u="none" dirty="0">
                <a:solidFill>
                  <a:schemeClr val="lt1"/>
                </a:solidFill>
                <a:latin typeface="Arial"/>
                <a:ea typeface="Arial"/>
                <a:cs typeface="Arial"/>
                <a:sym typeface="Arial"/>
              </a:rPr>
              <a:t>IVMR Preliminary results in a </a:t>
            </a:r>
            <a:r>
              <a:rPr lang="en-GB" sz="2600" b="1" dirty="0">
                <a:solidFill>
                  <a:schemeClr val="lt1"/>
                </a:solidFill>
              </a:rPr>
              <a:t>passively mitigated iPWR</a:t>
            </a:r>
            <a:endParaRPr sz="2600" b="1" u="none" baseline="30000" dirty="0">
              <a:solidFill>
                <a:schemeClr val="lt1"/>
              </a:solidFill>
              <a:latin typeface="Arial"/>
              <a:ea typeface="Arial"/>
              <a:cs typeface="Arial"/>
              <a:sym typeface="Arial"/>
            </a:endParaRPr>
          </a:p>
        </p:txBody>
      </p:sp>
      <p:sp>
        <p:nvSpPr>
          <p:cNvPr id="116" name="Google Shape;116;p1"/>
          <p:cNvSpPr txBox="1"/>
          <p:nvPr/>
        </p:nvSpPr>
        <p:spPr>
          <a:xfrm>
            <a:off x="1384250" y="4854435"/>
            <a:ext cx="5380536"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u="none" dirty="0">
                <a:solidFill>
                  <a:schemeClr val="lt1"/>
                </a:solidFill>
                <a:latin typeface="Arial"/>
                <a:ea typeface="Arial"/>
                <a:cs typeface="Arial"/>
                <a:sym typeface="Arial"/>
              </a:rPr>
              <a:t>M. Principato, F. Giannetti, M. </a:t>
            </a:r>
            <a:r>
              <a:rPr lang="en-GB" sz="2000" b="1" dirty="0">
                <a:solidFill>
                  <a:schemeClr val="lt1"/>
                </a:solidFill>
              </a:rPr>
              <a:t>D’Onorio </a:t>
            </a:r>
            <a:r>
              <a:rPr lang="en-GB" b="1" i="1" dirty="0">
                <a:solidFill>
                  <a:schemeClr val="lt1"/>
                </a:solidFill>
              </a:rPr>
              <a:t>Sapienza University of Rome</a:t>
            </a:r>
            <a:endParaRPr lang="en-GB" b="1" dirty="0">
              <a:solidFill>
                <a:schemeClr val="lt1"/>
              </a:solidFill>
            </a:endParaRPr>
          </a:p>
          <a:p>
            <a:pPr marL="0" marR="0" lvl="0" indent="0" algn="l" rtl="0">
              <a:spcBef>
                <a:spcPts val="0"/>
              </a:spcBef>
              <a:spcAft>
                <a:spcPts val="0"/>
              </a:spcAft>
              <a:buNone/>
            </a:pPr>
            <a:r>
              <a:rPr lang="en-GB" sz="2000" b="1" dirty="0">
                <a:solidFill>
                  <a:schemeClr val="lt1"/>
                </a:solidFill>
              </a:rPr>
              <a:t>G. Grippo, G. Agnello, F. Mascari</a:t>
            </a:r>
          </a:p>
          <a:p>
            <a:pPr marL="0" marR="0" lvl="0" indent="0" algn="l" rtl="0">
              <a:spcBef>
                <a:spcPts val="0"/>
              </a:spcBef>
              <a:spcAft>
                <a:spcPts val="0"/>
              </a:spcAft>
              <a:buNone/>
            </a:pPr>
            <a:r>
              <a:rPr lang="en-GB" sz="1200" b="1" dirty="0">
                <a:solidFill>
                  <a:schemeClr val="lt1"/>
                </a:solidFill>
              </a:rPr>
              <a:t>ENEA</a:t>
            </a:r>
            <a:endParaRPr sz="1200" dirty="0"/>
          </a:p>
        </p:txBody>
      </p:sp>
      <p:pic>
        <p:nvPicPr>
          <p:cNvPr id="2" name="Immagine 1" descr="Immagine che contiene cavallo, mammifero, testo, poster&#10;&#10;Descrizione generata automaticamente">
            <a:extLst>
              <a:ext uri="{FF2B5EF4-FFF2-40B4-BE49-F238E27FC236}">
                <a16:creationId xmlns:a16="http://schemas.microsoft.com/office/drawing/2014/main" id="{997D9BD2-3E9F-FDFE-E9F1-22C9CDD0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33" y="36513"/>
            <a:ext cx="1919287" cy="2076238"/>
          </a:xfrm>
          <a:prstGeom prst="rect">
            <a:avLst/>
          </a:prstGeom>
        </p:spPr>
      </p:pic>
      <p:pic>
        <p:nvPicPr>
          <p:cNvPr id="3" name="Immagine 2" descr="Immagine che contiene testo, Carattere, schermata, Blu elettrico&#10;&#10;Descrizione generata automaticamente">
            <a:extLst>
              <a:ext uri="{FF2B5EF4-FFF2-40B4-BE49-F238E27FC236}">
                <a16:creationId xmlns:a16="http://schemas.microsoft.com/office/drawing/2014/main" id="{18B39CF8-EC1B-A6E4-0960-B0E1FB05A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6906" y="3716262"/>
            <a:ext cx="1804694" cy="730901"/>
          </a:xfrm>
          <a:prstGeom prst="rect">
            <a:avLst/>
          </a:prstGeom>
        </p:spPr>
      </p:pic>
      <p:sp>
        <p:nvSpPr>
          <p:cNvPr id="4" name="CasellaDiTesto 5">
            <a:extLst>
              <a:ext uri="{FF2B5EF4-FFF2-40B4-BE49-F238E27FC236}">
                <a16:creationId xmlns:a16="http://schemas.microsoft.com/office/drawing/2014/main" id="{8778FB4A-BBCA-3AE1-889B-77267995B4EA}"/>
              </a:ext>
            </a:extLst>
          </p:cNvPr>
          <p:cNvSpPr txBox="1"/>
          <p:nvPr/>
        </p:nvSpPr>
        <p:spPr>
          <a:xfrm>
            <a:off x="2153489" y="98008"/>
            <a:ext cx="7798980"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800" dirty="0">
                <a:solidFill>
                  <a:schemeClr val="accent6">
                    <a:lumMod val="20000"/>
                    <a:lumOff val="80000"/>
                  </a:schemeClr>
                </a:solidFill>
              </a:rPr>
              <a:t>15th Meeting of the </a:t>
            </a:r>
            <a:r>
              <a:rPr lang="it-IT" sz="1800" dirty="0" err="1">
                <a:solidFill>
                  <a:schemeClr val="accent6">
                    <a:lumMod val="20000"/>
                    <a:lumOff val="80000"/>
                  </a:schemeClr>
                </a:solidFill>
              </a:rPr>
              <a:t>European</a:t>
            </a:r>
            <a:r>
              <a:rPr lang="it-IT" sz="1800" dirty="0">
                <a:solidFill>
                  <a:schemeClr val="accent6">
                    <a:lumMod val="20000"/>
                    <a:lumOff val="80000"/>
                  </a:schemeClr>
                </a:solidFill>
              </a:rPr>
              <a:t> MELCOR and MACCS User Group </a:t>
            </a:r>
          </a:p>
          <a:p>
            <a:r>
              <a:rPr lang="it-IT" sz="1800" dirty="0">
                <a:solidFill>
                  <a:schemeClr val="accent6">
                    <a:lumMod val="20000"/>
                    <a:lumOff val="80000"/>
                  </a:schemeClr>
                </a:solidFill>
              </a:rPr>
              <a:t>Sapienza University of Rome, C.so Vittorio Emanuele II 244, Rome </a:t>
            </a:r>
          </a:p>
          <a:p>
            <a:r>
              <a:rPr lang="it-IT" sz="1800" dirty="0">
                <a:solidFill>
                  <a:schemeClr val="accent6">
                    <a:lumMod val="20000"/>
                    <a:lumOff val="80000"/>
                  </a:schemeClr>
                </a:solidFill>
              </a:rPr>
              <a:t>April 15-18, 2024</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73883" y="76446"/>
            <a:ext cx="8663820" cy="536113"/>
          </a:xfrm>
        </p:spPr>
        <p:txBody>
          <a:bodyPr/>
          <a:lstStyle/>
          <a:p>
            <a:pPr algn="ctr"/>
            <a:r>
              <a:rPr lang="it-IT" sz="2800" dirty="0"/>
              <a:t>Some IVMR </a:t>
            </a:r>
            <a:r>
              <a:rPr lang="it-IT" sz="2800" dirty="0" err="1"/>
              <a:t>Results</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10</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pic>
        <p:nvPicPr>
          <p:cNvPr id="4098" name="Picture 2">
            <a:extLst>
              <a:ext uri="{FF2B5EF4-FFF2-40B4-BE49-F238E27FC236}">
                <a16:creationId xmlns:a16="http://schemas.microsoft.com/office/drawing/2014/main" id="{2CEB9B38-C85D-3C8D-39AF-6500D4C10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91" y="559043"/>
            <a:ext cx="3064035" cy="234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715E237-5009-3C8D-F962-C227C74DF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358" y="612559"/>
            <a:ext cx="3153681" cy="2340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AF3B395-BFAD-BB37-D41D-6562A0868FB3}"/>
              </a:ext>
            </a:extLst>
          </p:cNvPr>
          <p:cNvSpPr txBox="1"/>
          <p:nvPr/>
        </p:nvSpPr>
        <p:spPr>
          <a:xfrm>
            <a:off x="3555883" y="3167817"/>
            <a:ext cx="5281820" cy="3108543"/>
          </a:xfrm>
          <a:prstGeom prst="rect">
            <a:avLst/>
          </a:prstGeom>
          <a:noFill/>
        </p:spPr>
        <p:txBody>
          <a:bodyPr wrap="square">
            <a:spAutoFit/>
          </a:bodyPr>
          <a:lstStyle/>
          <a:p>
            <a:pPr marL="285750" indent="-285750" algn="just">
              <a:buFont typeface="Arial" panose="020B0604020202020204" pitchFamily="34" charset="0"/>
              <a:buChar char="•"/>
            </a:pPr>
            <a:r>
              <a:rPr lang="it-IT" dirty="0"/>
              <a:t>Heat Fluxes are slowly increasing in the long term, with an average value of 68 kW/m2 at 10^6 s. No vessel ablation is registered.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Most of the problem’s oxidation occurs between 10000 and 30000 seconds, with a slow increase after relocation. Approximately 400 kg of H2 are produced. Its safety impact will be investigated in SASPAM-SA WP5 (containment)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very consistent portion of the relocated material is resolidified as conglomerate debris, due to the quenching in the residual water pool at 20000 s. Every input structure ends up relocating in the Lower Plenum.</a:t>
            </a:r>
          </a:p>
          <a:p>
            <a:pPr algn="just"/>
            <a:endParaRPr lang="en-US" dirty="0"/>
          </a:p>
        </p:txBody>
      </p:sp>
      <p:sp>
        <p:nvSpPr>
          <p:cNvPr id="8" name="CasellaDiTesto 7">
            <a:extLst>
              <a:ext uri="{FF2B5EF4-FFF2-40B4-BE49-F238E27FC236}">
                <a16:creationId xmlns:a16="http://schemas.microsoft.com/office/drawing/2014/main" id="{D53C0EF4-DCF7-2434-25FE-38AA7615E6C6}"/>
              </a:ext>
            </a:extLst>
          </p:cNvPr>
          <p:cNvSpPr txBox="1"/>
          <p:nvPr/>
        </p:nvSpPr>
        <p:spPr>
          <a:xfrm>
            <a:off x="128785" y="2860041"/>
            <a:ext cx="3549399" cy="307777"/>
          </a:xfrm>
          <a:prstGeom prst="rect">
            <a:avLst/>
          </a:prstGeom>
          <a:noFill/>
        </p:spPr>
        <p:txBody>
          <a:bodyPr wrap="square">
            <a:spAutoFit/>
          </a:bodyPr>
          <a:lstStyle/>
          <a:p>
            <a:r>
              <a:rPr lang="it-IT" dirty="0">
                <a:solidFill>
                  <a:srgbClr val="822433"/>
                </a:solidFill>
              </a:rPr>
              <a:t>Heat </a:t>
            </a:r>
            <a:r>
              <a:rPr lang="it-IT" dirty="0" err="1">
                <a:solidFill>
                  <a:srgbClr val="822433"/>
                </a:solidFill>
              </a:rPr>
              <a:t>fluxes</a:t>
            </a:r>
            <a:r>
              <a:rPr lang="it-IT" dirty="0">
                <a:solidFill>
                  <a:srgbClr val="822433"/>
                </a:solidFill>
              </a:rPr>
              <a:t> from PD to LH, per </a:t>
            </a:r>
            <a:r>
              <a:rPr lang="it-IT" dirty="0" err="1">
                <a:solidFill>
                  <a:srgbClr val="822433"/>
                </a:solidFill>
              </a:rPr>
              <a:t>axial</a:t>
            </a:r>
            <a:r>
              <a:rPr lang="it-IT" dirty="0">
                <a:solidFill>
                  <a:srgbClr val="822433"/>
                </a:solidFill>
              </a:rPr>
              <a:t> mesh</a:t>
            </a:r>
            <a:endParaRPr lang="en-US" dirty="0">
              <a:solidFill>
                <a:srgbClr val="822433"/>
              </a:solidFill>
            </a:endParaRPr>
          </a:p>
        </p:txBody>
      </p:sp>
      <p:sp>
        <p:nvSpPr>
          <p:cNvPr id="11" name="CasellaDiTesto 10">
            <a:extLst>
              <a:ext uri="{FF2B5EF4-FFF2-40B4-BE49-F238E27FC236}">
                <a16:creationId xmlns:a16="http://schemas.microsoft.com/office/drawing/2014/main" id="{19B42335-DCF5-D7CA-C830-778D6DFDFE34}"/>
              </a:ext>
            </a:extLst>
          </p:cNvPr>
          <p:cNvSpPr txBox="1"/>
          <p:nvPr/>
        </p:nvSpPr>
        <p:spPr>
          <a:xfrm>
            <a:off x="5254839" y="2860040"/>
            <a:ext cx="2596718" cy="307777"/>
          </a:xfrm>
          <a:prstGeom prst="rect">
            <a:avLst/>
          </a:prstGeom>
          <a:noFill/>
        </p:spPr>
        <p:txBody>
          <a:bodyPr wrap="square">
            <a:spAutoFit/>
          </a:bodyPr>
          <a:lstStyle/>
          <a:p>
            <a:r>
              <a:rPr lang="it-IT" dirty="0" err="1">
                <a:solidFill>
                  <a:srgbClr val="822433"/>
                </a:solidFill>
              </a:rPr>
              <a:t>Zirconium</a:t>
            </a:r>
            <a:r>
              <a:rPr lang="it-IT" dirty="0">
                <a:solidFill>
                  <a:srgbClr val="822433"/>
                </a:solidFill>
              </a:rPr>
              <a:t> Degree of </a:t>
            </a:r>
            <a:r>
              <a:rPr lang="it-IT" dirty="0" err="1">
                <a:solidFill>
                  <a:srgbClr val="822433"/>
                </a:solidFill>
              </a:rPr>
              <a:t>Oxidation</a:t>
            </a:r>
            <a:endParaRPr lang="en-US" dirty="0">
              <a:solidFill>
                <a:srgbClr val="822433"/>
              </a:solidFill>
            </a:endParaRPr>
          </a:p>
        </p:txBody>
      </p:sp>
      <p:pic>
        <p:nvPicPr>
          <p:cNvPr id="4102" name="Picture 6">
            <a:extLst>
              <a:ext uri="{FF2B5EF4-FFF2-40B4-BE49-F238E27FC236}">
                <a16:creationId xmlns:a16="http://schemas.microsoft.com/office/drawing/2014/main" id="{0D53E271-E0CA-C049-7D03-66BF84BA8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0" y="3254621"/>
            <a:ext cx="3307909" cy="234000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CF71F3F1-17AC-1E62-7D33-F2CF6AC134AB}"/>
              </a:ext>
            </a:extLst>
          </p:cNvPr>
          <p:cNvSpPr txBox="1"/>
          <p:nvPr/>
        </p:nvSpPr>
        <p:spPr>
          <a:xfrm>
            <a:off x="671736" y="5527535"/>
            <a:ext cx="2463495" cy="307777"/>
          </a:xfrm>
          <a:prstGeom prst="rect">
            <a:avLst/>
          </a:prstGeom>
          <a:noFill/>
        </p:spPr>
        <p:txBody>
          <a:bodyPr wrap="square">
            <a:spAutoFit/>
          </a:bodyPr>
          <a:lstStyle/>
          <a:p>
            <a:r>
              <a:rPr lang="it-IT" dirty="0">
                <a:solidFill>
                  <a:srgbClr val="822433"/>
                </a:solidFill>
              </a:rPr>
              <a:t>Masses in the Lower Plenum</a:t>
            </a:r>
            <a:endParaRPr lang="en-US" dirty="0">
              <a:solidFill>
                <a:srgbClr val="822433"/>
              </a:solidFill>
            </a:endParaRPr>
          </a:p>
        </p:txBody>
      </p:sp>
    </p:spTree>
    <p:extLst>
      <p:ext uri="{BB962C8B-B14F-4D97-AF65-F5344CB8AC3E}">
        <p14:creationId xmlns:p14="http://schemas.microsoft.com/office/powerpoint/2010/main" val="98404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73883" y="76446"/>
            <a:ext cx="8663820" cy="536113"/>
          </a:xfrm>
        </p:spPr>
        <p:txBody>
          <a:bodyPr/>
          <a:lstStyle/>
          <a:p>
            <a:pPr algn="ctr"/>
            <a:r>
              <a:rPr lang="it-IT" sz="2800" dirty="0"/>
              <a:t>V2024 Simulation</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11</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pic>
        <p:nvPicPr>
          <p:cNvPr id="6" name="Immagine 5">
            <a:extLst>
              <a:ext uri="{FF2B5EF4-FFF2-40B4-BE49-F238E27FC236}">
                <a16:creationId xmlns:a16="http://schemas.microsoft.com/office/drawing/2014/main" id="{236A7283-B99F-1641-70DD-EAF0659DDF96}"/>
              </a:ext>
            </a:extLst>
          </p:cNvPr>
          <p:cNvPicPr>
            <a:picLocks noChangeAspect="1"/>
          </p:cNvPicPr>
          <p:nvPr/>
        </p:nvPicPr>
        <p:blipFill>
          <a:blip r:embed="rId2"/>
          <a:stretch>
            <a:fillRect/>
          </a:stretch>
        </p:blipFill>
        <p:spPr>
          <a:xfrm>
            <a:off x="3797441" y="915925"/>
            <a:ext cx="5081616" cy="4304145"/>
          </a:xfrm>
          <a:prstGeom prst="rect">
            <a:avLst/>
          </a:prstGeom>
        </p:spPr>
      </p:pic>
      <p:sp>
        <p:nvSpPr>
          <p:cNvPr id="9" name="CasellaDiTesto 8">
            <a:extLst>
              <a:ext uri="{FF2B5EF4-FFF2-40B4-BE49-F238E27FC236}">
                <a16:creationId xmlns:a16="http://schemas.microsoft.com/office/drawing/2014/main" id="{719763E1-BB3F-DD4B-74A0-4D0999853193}"/>
              </a:ext>
            </a:extLst>
          </p:cNvPr>
          <p:cNvSpPr txBox="1"/>
          <p:nvPr/>
        </p:nvSpPr>
        <p:spPr>
          <a:xfrm>
            <a:off x="25875" y="1896082"/>
            <a:ext cx="3702746" cy="3323987"/>
          </a:xfrm>
          <a:prstGeom prst="rect">
            <a:avLst/>
          </a:prstGeom>
          <a:noFill/>
        </p:spPr>
        <p:txBody>
          <a:bodyPr wrap="square">
            <a:spAutoFit/>
          </a:bodyPr>
          <a:lstStyle/>
          <a:p>
            <a:pPr marL="285750" indent="-285750" algn="just">
              <a:buFont typeface="Arial" panose="020B0604020202020204" pitchFamily="34" charset="0"/>
              <a:buChar char="•"/>
            </a:pPr>
            <a:r>
              <a:rPr lang="it-IT" b="1" dirty="0" err="1"/>
              <a:t>Results</a:t>
            </a:r>
            <a:r>
              <a:rPr lang="it-IT" b="1" dirty="0"/>
              <a:t> are </a:t>
            </a:r>
            <a:r>
              <a:rPr lang="it-IT" b="1" dirty="0" err="1"/>
              <a:t>yet</a:t>
            </a:r>
            <a:r>
              <a:rPr lang="it-IT" b="1" dirty="0"/>
              <a:t> to be </a:t>
            </a:r>
            <a:r>
              <a:rPr lang="it-IT" b="1" dirty="0" err="1"/>
              <a:t>fully</a:t>
            </a:r>
            <a:r>
              <a:rPr lang="it-IT" b="1" dirty="0"/>
              <a:t> </a:t>
            </a:r>
            <a:r>
              <a:rPr lang="it-IT" b="1" dirty="0" err="1"/>
              <a:t>investigated</a:t>
            </a:r>
            <a:endParaRPr lang="it-IT" b="1"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Vessel failure occurs at LH bottom by melting after 100’000 s from the initiating event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Decay Heat is slightly higher (Cause of failure?)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portion of PD </a:t>
            </a:r>
            <a:r>
              <a:rPr lang="en-US" dirty="0" err="1"/>
              <a:t>adiacent</a:t>
            </a:r>
            <a:r>
              <a:rPr lang="en-US" dirty="0"/>
              <a:t> to vessel boundary melts, causing a “focusing effect” at the bottom?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sz="1400" dirty="0">
              <a:solidFill>
                <a:srgbClr val="000000"/>
              </a:solidFill>
            </a:endParaRPr>
          </a:p>
          <a:p>
            <a:pPr marL="285750" indent="-285750" algn="just">
              <a:buFont typeface="Arial" panose="020B0604020202020204" pitchFamily="34" charset="0"/>
              <a:buChar char="•"/>
            </a:pPr>
            <a:endParaRPr lang="en-US" sz="1400" dirty="0">
              <a:solidFill>
                <a:srgbClr val="000000"/>
              </a:solidFill>
            </a:endParaRPr>
          </a:p>
        </p:txBody>
      </p:sp>
      <p:sp>
        <p:nvSpPr>
          <p:cNvPr id="13" name="CasellaDiTesto 12">
            <a:extLst>
              <a:ext uri="{FF2B5EF4-FFF2-40B4-BE49-F238E27FC236}">
                <a16:creationId xmlns:a16="http://schemas.microsoft.com/office/drawing/2014/main" id="{CC02183E-D082-7F89-772E-CAAE2488CDE4}"/>
              </a:ext>
            </a:extLst>
          </p:cNvPr>
          <p:cNvSpPr txBox="1"/>
          <p:nvPr/>
        </p:nvSpPr>
        <p:spPr>
          <a:xfrm>
            <a:off x="4052249" y="5066181"/>
            <a:ext cx="4572000" cy="307777"/>
          </a:xfrm>
          <a:prstGeom prst="rect">
            <a:avLst/>
          </a:prstGeom>
          <a:noFill/>
        </p:spPr>
        <p:txBody>
          <a:bodyPr wrap="square">
            <a:spAutoFit/>
          </a:bodyPr>
          <a:lstStyle/>
          <a:p>
            <a:pPr algn="ctr"/>
            <a:r>
              <a:rPr lang="it-IT" dirty="0">
                <a:solidFill>
                  <a:srgbClr val="822433"/>
                </a:solidFill>
              </a:rPr>
              <a:t>100’000 s = 27 h</a:t>
            </a:r>
            <a:endParaRPr lang="en-US" dirty="0">
              <a:solidFill>
                <a:srgbClr val="822433"/>
              </a:solidFill>
            </a:endParaRPr>
          </a:p>
        </p:txBody>
      </p:sp>
    </p:spTree>
    <p:extLst>
      <p:ext uri="{BB962C8B-B14F-4D97-AF65-F5344CB8AC3E}">
        <p14:creationId xmlns:p14="http://schemas.microsoft.com/office/powerpoint/2010/main" val="126445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96095" y="254000"/>
            <a:ext cx="8663820" cy="536113"/>
          </a:xfrm>
        </p:spPr>
        <p:txBody>
          <a:bodyPr/>
          <a:lstStyle/>
          <a:p>
            <a:pPr algn="ctr"/>
            <a:r>
              <a:rPr lang="it-IT" sz="2800" dirty="0"/>
              <a:t>IVMR 0D model future comparison </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12</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sp>
        <p:nvSpPr>
          <p:cNvPr id="3" name="CasellaDiTesto 2">
            <a:extLst>
              <a:ext uri="{FF2B5EF4-FFF2-40B4-BE49-F238E27FC236}">
                <a16:creationId xmlns:a16="http://schemas.microsoft.com/office/drawing/2014/main" id="{F6B963E8-7F0B-0FF1-B9CB-25BFA091B191}"/>
              </a:ext>
            </a:extLst>
          </p:cNvPr>
          <p:cNvSpPr txBox="1"/>
          <p:nvPr/>
        </p:nvSpPr>
        <p:spPr>
          <a:xfrm>
            <a:off x="196095" y="944688"/>
            <a:ext cx="3115276" cy="4616648"/>
          </a:xfrm>
          <a:prstGeom prst="rect">
            <a:avLst/>
          </a:prstGeom>
          <a:noFill/>
        </p:spPr>
        <p:txBody>
          <a:bodyPr wrap="square">
            <a:spAutoFit/>
          </a:bodyPr>
          <a:lstStyle/>
          <a:p>
            <a:pPr marL="285750" indent="-285750" algn="just">
              <a:buFont typeface="Arial" panose="020B0604020202020204" pitchFamily="34" charset="0"/>
              <a:buChar char="•"/>
            </a:pPr>
            <a:r>
              <a:rPr lang="en-US" sz="1400" dirty="0">
                <a:effectLst/>
                <a:latin typeface="+mj-lt"/>
                <a:ea typeface="Times New Roman" panose="02020603050405020304" pitchFamily="18" charset="0"/>
              </a:rPr>
              <a:t>Purposes: identify specificities of </a:t>
            </a:r>
            <a:r>
              <a:rPr lang="en-US" sz="1400" dirty="0" err="1">
                <a:effectLst/>
                <a:latin typeface="+mj-lt"/>
                <a:ea typeface="Times New Roman" panose="02020603050405020304" pitchFamily="18" charset="0"/>
              </a:rPr>
              <a:t>iPWRs</a:t>
            </a:r>
            <a:r>
              <a:rPr lang="en-US" sz="1400" dirty="0">
                <a:effectLst/>
                <a:latin typeface="+mj-lt"/>
                <a:ea typeface="Times New Roman" panose="02020603050405020304" pitchFamily="18" charset="0"/>
              </a:rPr>
              <a:t> with respect to HPRs in terms of IVMR configurations and provide SASPAM-SA partners a fast-running tool giving the magnitude of expected results</a:t>
            </a:r>
          </a:p>
          <a:p>
            <a:pPr marL="285750" indent="-285750" algn="just">
              <a:buFont typeface="Arial" panose="020B0604020202020204" pitchFamily="34" charset="0"/>
              <a:buChar char="•"/>
            </a:pPr>
            <a:endParaRPr lang="en-US" dirty="0">
              <a:latin typeface="+mj-lt"/>
            </a:endParaRPr>
          </a:p>
          <a:p>
            <a:pPr marL="285750" indent="-285750" algn="just">
              <a:buFont typeface="Arial" panose="020B0604020202020204" pitchFamily="34" charset="0"/>
              <a:buChar char="•"/>
            </a:pPr>
            <a:r>
              <a:rPr lang="en-US" dirty="0">
                <a:latin typeface="+mj-lt"/>
              </a:rPr>
              <a:t>Will be adaptable to any Water-Cooled Design</a:t>
            </a:r>
          </a:p>
          <a:p>
            <a:pPr algn="just"/>
            <a:endParaRPr lang="en-US" dirty="0">
              <a:latin typeface="+mj-lt"/>
            </a:endParaRPr>
          </a:p>
          <a:p>
            <a:pPr marL="285750" indent="-285750" algn="just">
              <a:buFont typeface="Arial" panose="020B0604020202020204" pitchFamily="34" charset="0"/>
              <a:buChar char="•"/>
            </a:pPr>
            <a:r>
              <a:rPr lang="en-US" sz="1400" dirty="0">
                <a:effectLst/>
                <a:latin typeface="+mj-lt"/>
                <a:ea typeface="Times New Roman" panose="02020603050405020304" pitchFamily="18" charset="0"/>
              </a:rPr>
              <a:t>From the MELCOR </a:t>
            </a:r>
            <a:r>
              <a:rPr lang="en-US" dirty="0">
                <a:latin typeface="+mj-lt"/>
                <a:ea typeface="Times New Roman" panose="02020603050405020304" pitchFamily="18" charset="0"/>
              </a:rPr>
              <a:t>transient results it is clear that a fair comparison can’t be done for now (no particulate debris implemented in the 0D model)</a:t>
            </a:r>
            <a:endParaRPr lang="en-US" sz="1400" dirty="0">
              <a:effectLst/>
              <a:latin typeface="+mj-lt"/>
              <a:ea typeface="Times New Roman" panose="02020603050405020304" pitchFamily="18" charset="0"/>
            </a:endParaRPr>
          </a:p>
          <a:p>
            <a:pPr marL="285750" indent="-285750" algn="just">
              <a:buFont typeface="Arial" panose="020B0604020202020204" pitchFamily="34" charset="0"/>
              <a:buChar char="•"/>
            </a:pPr>
            <a:endParaRPr lang="en-US" dirty="0">
              <a:latin typeface="+mj-lt"/>
            </a:endParaRPr>
          </a:p>
          <a:p>
            <a:pPr marL="285750" indent="-285750" algn="just">
              <a:buFont typeface="Arial" panose="020B0604020202020204" pitchFamily="34" charset="0"/>
              <a:buChar char="•"/>
            </a:pPr>
            <a:r>
              <a:rPr lang="en-US" dirty="0">
                <a:latin typeface="+mj-lt"/>
              </a:rPr>
              <a:t>A comparison would be possible by building a stand-alone lower plenum MELCOR calculation (with molten pool layouts)</a:t>
            </a:r>
          </a:p>
          <a:p>
            <a:pPr marL="285750" indent="-285750" algn="just">
              <a:buFont typeface="Arial" panose="020B0604020202020204" pitchFamily="34" charset="0"/>
              <a:buChar char="•"/>
            </a:pPr>
            <a:endParaRPr lang="en-US" dirty="0">
              <a:latin typeface="+mj-lt"/>
            </a:endParaRPr>
          </a:p>
        </p:txBody>
      </p:sp>
      <p:pic>
        <p:nvPicPr>
          <p:cNvPr id="7" name="Picture 1" descr="A diagram of layers of metal and crust&#10;&#10;Description automatically generated">
            <a:extLst>
              <a:ext uri="{FF2B5EF4-FFF2-40B4-BE49-F238E27FC236}">
                <a16:creationId xmlns:a16="http://schemas.microsoft.com/office/drawing/2014/main" id="{B7DB35C7-3170-65F4-E08E-D85605129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75" y="1510220"/>
            <a:ext cx="5279540" cy="3221577"/>
          </a:xfrm>
          <a:prstGeom prst="rect">
            <a:avLst/>
          </a:prstGeom>
        </p:spPr>
      </p:pic>
    </p:spTree>
    <p:extLst>
      <p:ext uri="{BB962C8B-B14F-4D97-AF65-F5344CB8AC3E}">
        <p14:creationId xmlns:p14="http://schemas.microsoft.com/office/powerpoint/2010/main" val="223948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BDC316-23D4-133B-E340-87136C4A211F}"/>
              </a:ext>
            </a:extLst>
          </p:cNvPr>
          <p:cNvSpPr>
            <a:spLocks noGrp="1"/>
          </p:cNvSpPr>
          <p:nvPr>
            <p:ph type="title"/>
          </p:nvPr>
        </p:nvSpPr>
        <p:spPr>
          <a:xfrm>
            <a:off x="2079733" y="69535"/>
            <a:ext cx="7559675" cy="504825"/>
          </a:xfrm>
        </p:spPr>
        <p:txBody>
          <a:bodyPr>
            <a:normAutofit/>
          </a:bodyPr>
          <a:lstStyle/>
          <a:p>
            <a:r>
              <a:rPr lang="en-US" dirty="0"/>
              <a:t>Acknowledgement</a:t>
            </a:r>
            <a:r>
              <a:rPr lang="it-IT" dirty="0"/>
              <a:t>/Disclaimer</a:t>
            </a:r>
          </a:p>
        </p:txBody>
      </p:sp>
      <p:sp>
        <p:nvSpPr>
          <p:cNvPr id="6" name="Segnaposto numero diapositiva 5">
            <a:extLst>
              <a:ext uri="{FF2B5EF4-FFF2-40B4-BE49-F238E27FC236}">
                <a16:creationId xmlns:a16="http://schemas.microsoft.com/office/drawing/2014/main" id="{FF2E6682-0581-2B6A-FC34-81EDFCF756D5}"/>
              </a:ext>
            </a:extLst>
          </p:cNvPr>
          <p:cNvSpPr>
            <a:spLocks noGrp="1"/>
          </p:cNvSpPr>
          <p:nvPr>
            <p:ph type="sldNum" idx="12"/>
          </p:nvPr>
        </p:nvSpPr>
        <p:spPr/>
        <p:txBody>
          <a:bodyPr/>
          <a:lstStyle/>
          <a:p>
            <a:fld id="{02C7C199-0D0D-7840-A88D-785280B31CF7}" type="slidenum">
              <a:rPr lang="it-IT" smtClean="0"/>
              <a:pPr/>
              <a:t>13</a:t>
            </a:fld>
            <a:endParaRPr lang="it-IT"/>
          </a:p>
        </p:txBody>
      </p:sp>
      <p:sp>
        <p:nvSpPr>
          <p:cNvPr id="11" name="CasellaDiTesto 10">
            <a:extLst>
              <a:ext uri="{FF2B5EF4-FFF2-40B4-BE49-F238E27FC236}">
                <a16:creationId xmlns:a16="http://schemas.microsoft.com/office/drawing/2014/main" id="{12CE6F2E-FE25-545B-A64C-F0E3D8C062C6}"/>
              </a:ext>
            </a:extLst>
          </p:cNvPr>
          <p:cNvSpPr txBox="1"/>
          <p:nvPr/>
        </p:nvSpPr>
        <p:spPr>
          <a:xfrm>
            <a:off x="4345914" y="3654038"/>
            <a:ext cx="4572000" cy="2031325"/>
          </a:xfrm>
          <a:prstGeom prst="rect">
            <a:avLst/>
          </a:prstGeom>
          <a:noFill/>
        </p:spPr>
        <p:txBody>
          <a:bodyPr wrap="square">
            <a:spAutoFit/>
          </a:bodyPr>
          <a:lstStyle/>
          <a:p>
            <a:pPr algn="l"/>
            <a:r>
              <a:rPr lang="en-US" sz="1800" i="1" dirty="0">
                <a:latin typeface="TimesNewRomanPSMT"/>
              </a:rPr>
              <a:t>Funded by the European Union. Views and opinions expressed are however those of the author(s) only and do not necessarily reflect those of the European Union or </a:t>
            </a:r>
            <a:r>
              <a:rPr lang="it-IT" sz="1800" i="1" dirty="0" err="1">
                <a:latin typeface="TimesNewRomanPSMT"/>
              </a:rPr>
              <a:t>European</a:t>
            </a:r>
            <a:r>
              <a:rPr lang="it-IT" sz="1800" i="1" dirty="0">
                <a:latin typeface="TimesNewRomanPSMT"/>
              </a:rPr>
              <a:t> Commission-</a:t>
            </a:r>
            <a:r>
              <a:rPr lang="it-IT" sz="1800" i="1" dirty="0" err="1">
                <a:latin typeface="TimesNewRomanPSMT"/>
              </a:rPr>
              <a:t>Euratom</a:t>
            </a:r>
            <a:r>
              <a:rPr lang="en-US" sz="1800" i="1" dirty="0">
                <a:latin typeface="TimesNewRomanPSMT"/>
              </a:rPr>
              <a:t>. </a:t>
            </a:r>
          </a:p>
          <a:p>
            <a:r>
              <a:rPr lang="en-US" sz="1800" i="1" dirty="0">
                <a:latin typeface="TimesNewRomanPSMT"/>
              </a:rPr>
              <a:t>Neither the European Union nor the granting authority can be held responsible for them.</a:t>
            </a:r>
            <a:endParaRPr lang="it-IT" sz="1800" i="1" dirty="0">
              <a:latin typeface="TimesNewRomanPSMT"/>
            </a:endParaRPr>
          </a:p>
        </p:txBody>
      </p:sp>
      <p:pic>
        <p:nvPicPr>
          <p:cNvPr id="7" name="Immagine 6">
            <a:extLst>
              <a:ext uri="{FF2B5EF4-FFF2-40B4-BE49-F238E27FC236}">
                <a16:creationId xmlns:a16="http://schemas.microsoft.com/office/drawing/2014/main" id="{1A794732-F355-1F95-31A4-BDBEB8E946F2}"/>
              </a:ext>
            </a:extLst>
          </p:cNvPr>
          <p:cNvPicPr>
            <a:picLocks noChangeAspect="1"/>
          </p:cNvPicPr>
          <p:nvPr/>
        </p:nvPicPr>
        <p:blipFill>
          <a:blip r:embed="rId3"/>
          <a:stretch>
            <a:fillRect/>
          </a:stretch>
        </p:blipFill>
        <p:spPr>
          <a:xfrm>
            <a:off x="685800" y="3429000"/>
            <a:ext cx="2773686" cy="2810262"/>
          </a:xfrm>
          <a:prstGeom prst="rect">
            <a:avLst/>
          </a:prstGeom>
        </p:spPr>
      </p:pic>
      <p:pic>
        <p:nvPicPr>
          <p:cNvPr id="5" name="Immagine 4" descr="Immagine che contiene clipart, testo, cartone animato, illustrazione&#10;&#10;Descrizione generata automaticamente">
            <a:extLst>
              <a:ext uri="{FF2B5EF4-FFF2-40B4-BE49-F238E27FC236}">
                <a16:creationId xmlns:a16="http://schemas.microsoft.com/office/drawing/2014/main" id="{2B099B91-6A6F-8BB2-CB8B-7E4F63A77EC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1437"/>
          <a:stretch/>
        </p:blipFill>
        <p:spPr>
          <a:xfrm>
            <a:off x="1116013" y="1136339"/>
            <a:ext cx="1927441" cy="1790936"/>
          </a:xfrm>
          <a:prstGeom prst="rect">
            <a:avLst/>
          </a:prstGeom>
        </p:spPr>
      </p:pic>
      <p:sp>
        <p:nvSpPr>
          <p:cNvPr id="4" name="CasellaDiTesto 3">
            <a:extLst>
              <a:ext uri="{FF2B5EF4-FFF2-40B4-BE49-F238E27FC236}">
                <a16:creationId xmlns:a16="http://schemas.microsoft.com/office/drawing/2014/main" id="{3DF3780E-E492-7383-F1CC-B4873261752D}"/>
              </a:ext>
            </a:extLst>
          </p:cNvPr>
          <p:cNvSpPr txBox="1"/>
          <p:nvPr/>
        </p:nvSpPr>
        <p:spPr>
          <a:xfrm>
            <a:off x="4345914" y="739145"/>
            <a:ext cx="4572000" cy="2585323"/>
          </a:xfrm>
          <a:prstGeom prst="rect">
            <a:avLst/>
          </a:prstGeom>
          <a:noFill/>
        </p:spPr>
        <p:txBody>
          <a:bodyPr wrap="square">
            <a:spAutoFit/>
          </a:bodyPr>
          <a:lstStyle/>
          <a:p>
            <a:r>
              <a:rPr lang="en-US" sz="1800" i="1" dirty="0">
                <a:latin typeface="TimesNewRomanPSMT"/>
              </a:rPr>
              <a:t>The research activity is carried out by Sapienza University of Rome with the MELCOR code, in the framework of the DIAEE-ISIN agreement signed on 13/05/2020 as part of the General Arrangement between the United States Nuclear Regulatory Commission (US-NRC) and the Italian National Inspectorate for Nuclear Safety and Radiation Protection (ISIN).</a:t>
            </a:r>
          </a:p>
        </p:txBody>
      </p:sp>
    </p:spTree>
    <p:extLst>
      <p:ext uri="{BB962C8B-B14F-4D97-AF65-F5344CB8AC3E}">
        <p14:creationId xmlns:p14="http://schemas.microsoft.com/office/powerpoint/2010/main" val="21173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240090" y="2571072"/>
            <a:ext cx="8663820" cy="536113"/>
          </a:xfrm>
        </p:spPr>
        <p:txBody>
          <a:bodyPr/>
          <a:lstStyle/>
          <a:p>
            <a:pPr algn="ctr"/>
            <a:r>
              <a:rPr lang="it-IT" sz="2800" dirty="0"/>
              <a:t>Thank you for your attention</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14</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spTree>
    <p:extLst>
      <p:ext uri="{BB962C8B-B14F-4D97-AF65-F5344CB8AC3E}">
        <p14:creationId xmlns:p14="http://schemas.microsoft.com/office/powerpoint/2010/main" val="299614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72E98-2F0F-E9C1-0DCC-716FCCB3A340}"/>
              </a:ext>
            </a:extLst>
          </p:cNvPr>
          <p:cNvSpPr>
            <a:spLocks noGrp="1"/>
          </p:cNvSpPr>
          <p:nvPr>
            <p:ph type="title"/>
          </p:nvPr>
        </p:nvSpPr>
        <p:spPr>
          <a:xfrm>
            <a:off x="722313" y="115316"/>
            <a:ext cx="7772400" cy="1362075"/>
          </a:xfrm>
        </p:spPr>
        <p:txBody>
          <a:bodyPr/>
          <a:lstStyle/>
          <a:p>
            <a:pPr algn="ctr"/>
            <a:r>
              <a:rPr lang="it-IT" sz="2800" dirty="0"/>
              <a:t>iPWR SASPAM-SA Design 2 MELCOR model</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2</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sp>
        <p:nvSpPr>
          <p:cNvPr id="3" name="Segnaposto testo 3">
            <a:extLst>
              <a:ext uri="{FF2B5EF4-FFF2-40B4-BE49-F238E27FC236}">
                <a16:creationId xmlns:a16="http://schemas.microsoft.com/office/drawing/2014/main" id="{A69B62D6-13BB-C3CD-29C1-C57EBBCCEE2F}"/>
              </a:ext>
            </a:extLst>
          </p:cNvPr>
          <p:cNvSpPr>
            <a:spLocks noGrp="1"/>
          </p:cNvSpPr>
          <p:nvPr/>
        </p:nvSpPr>
        <p:spPr>
          <a:xfrm>
            <a:off x="183154" y="908075"/>
            <a:ext cx="4052819" cy="4721292"/>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16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US" dirty="0">
                <a:solidFill>
                  <a:srgbClr val="000000"/>
                </a:solidFill>
              </a:rPr>
              <a:t>Design 2 is an iPWR reactor type characterized by the use of several passive systems, a dry containment and an electric power of about 300 MWe. </a:t>
            </a:r>
          </a:p>
          <a:p>
            <a:pPr algn="just">
              <a:buFont typeface="Arial" panose="020B0604020202020204" pitchFamily="34" charset="0"/>
              <a:buChar char="•"/>
            </a:pPr>
            <a:endParaRPr lang="en-US" dirty="0"/>
          </a:p>
          <a:p>
            <a:pPr algn="just">
              <a:buFont typeface="Arial" panose="020B0604020202020204" pitchFamily="34" charset="0"/>
              <a:buChar char="•"/>
            </a:pPr>
            <a:r>
              <a:rPr lang="en-US" dirty="0">
                <a:solidFill>
                  <a:srgbClr val="000000"/>
                </a:solidFill>
              </a:rPr>
              <a:t>Generic IRIS design, no proprietary data have been used: the main geometric information determined by scaling the data available from the SPES-3 facility, and by engineering evaluation or public general data available for the IRIS reactor.</a:t>
            </a:r>
          </a:p>
          <a:p>
            <a:pPr algn="just">
              <a:buFont typeface="Arial" panose="020B0604020202020204" pitchFamily="34" charset="0"/>
              <a:buChar char="•"/>
            </a:pPr>
            <a:endParaRPr lang="en-US" dirty="0">
              <a:solidFill>
                <a:srgbClr val="000000"/>
              </a:solidFill>
            </a:endParaRPr>
          </a:p>
          <a:p>
            <a:pPr algn="just">
              <a:buFont typeface="Arial" panose="020B0604020202020204" pitchFamily="34" charset="0"/>
              <a:buChar char="•"/>
            </a:pPr>
            <a:r>
              <a:rPr lang="en-US" dirty="0">
                <a:solidFill>
                  <a:srgbClr val="000000"/>
                </a:solidFill>
              </a:rPr>
              <a:t>Design 2 MELCOR input deck developed by Sapienza in collaboration with ENEA and CIEMAT using MELCOR 2.2 r2023.0.6.</a:t>
            </a:r>
            <a:endParaRPr lang="en-US" sz="1500" dirty="0"/>
          </a:p>
        </p:txBody>
      </p:sp>
      <p:pic>
        <p:nvPicPr>
          <p:cNvPr id="6" name="Immagine 5">
            <a:extLst>
              <a:ext uri="{FF2B5EF4-FFF2-40B4-BE49-F238E27FC236}">
                <a16:creationId xmlns:a16="http://schemas.microsoft.com/office/drawing/2014/main" id="{A3B0DF65-E871-47BC-42A2-0D6AD801D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73" y="1646819"/>
            <a:ext cx="4724873" cy="3079000"/>
          </a:xfrm>
          <a:prstGeom prst="rect">
            <a:avLst/>
          </a:prstGeom>
        </p:spPr>
      </p:pic>
    </p:spTree>
    <p:extLst>
      <p:ext uri="{BB962C8B-B14F-4D97-AF65-F5344CB8AC3E}">
        <p14:creationId xmlns:p14="http://schemas.microsoft.com/office/powerpoint/2010/main" val="55318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72E98-2F0F-E9C1-0DCC-716FCCB3A340}"/>
              </a:ext>
            </a:extLst>
          </p:cNvPr>
          <p:cNvSpPr>
            <a:spLocks noGrp="1"/>
          </p:cNvSpPr>
          <p:nvPr>
            <p:ph type="title"/>
          </p:nvPr>
        </p:nvSpPr>
        <p:spPr>
          <a:xfrm>
            <a:off x="722313" y="115316"/>
            <a:ext cx="7772400" cy="1362075"/>
          </a:xfrm>
        </p:spPr>
        <p:txBody>
          <a:bodyPr/>
          <a:lstStyle/>
          <a:p>
            <a:pPr algn="ctr"/>
            <a:r>
              <a:rPr lang="it-IT" sz="2800" dirty="0"/>
              <a:t>Design 2 Input </a:t>
            </a:r>
            <a:r>
              <a:rPr lang="it-IT" sz="2800" dirty="0" err="1"/>
              <a:t>Summary</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3</a:t>
            </a:fld>
            <a:endParaRPr dirty="0"/>
          </a:p>
        </p:txBody>
      </p:sp>
      <p:pic>
        <p:nvPicPr>
          <p:cNvPr id="5" name="Immagine 4">
            <a:extLst>
              <a:ext uri="{FF2B5EF4-FFF2-40B4-BE49-F238E27FC236}">
                <a16:creationId xmlns:a16="http://schemas.microsoft.com/office/drawing/2014/main" id="{3E353584-FC74-7282-6765-B5856F555BC7}"/>
              </a:ext>
            </a:extLst>
          </p:cNvPr>
          <p:cNvPicPr>
            <a:picLocks noChangeAspect="1"/>
          </p:cNvPicPr>
          <p:nvPr/>
        </p:nvPicPr>
        <p:blipFill>
          <a:blip r:embed="rId2"/>
          <a:stretch>
            <a:fillRect/>
          </a:stretch>
        </p:blipFill>
        <p:spPr>
          <a:xfrm>
            <a:off x="2683827" y="985473"/>
            <a:ext cx="6092825" cy="3990975"/>
          </a:xfrm>
          <a:prstGeom prst="rect">
            <a:avLst/>
          </a:prstGeom>
        </p:spPr>
      </p:pic>
      <p:sp>
        <p:nvSpPr>
          <p:cNvPr id="7" name="CasellaDiTesto 12">
            <a:extLst>
              <a:ext uri="{FF2B5EF4-FFF2-40B4-BE49-F238E27FC236}">
                <a16:creationId xmlns:a16="http://schemas.microsoft.com/office/drawing/2014/main" id="{8D469CCE-C0E6-BCE6-8C03-07A5BA37C41E}"/>
              </a:ext>
            </a:extLst>
          </p:cNvPr>
          <p:cNvSpPr txBox="1"/>
          <p:nvPr/>
        </p:nvSpPr>
        <p:spPr>
          <a:xfrm>
            <a:off x="0" y="1411300"/>
            <a:ext cx="2560320" cy="1569660"/>
          </a:xfrm>
          <a:prstGeom prst="rect">
            <a:avLst/>
          </a:prstGeom>
          <a:no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80990" indent="-380990" algn="just">
              <a:buFont typeface="Wingdings" panose="05000000000000000000" pitchFamily="2" charset="2"/>
              <a:buChar char="Ø"/>
            </a:pPr>
            <a:r>
              <a:rPr lang="en-US" sz="1600" dirty="0">
                <a:solidFill>
                  <a:srgbClr val="822433"/>
                </a:solidFill>
              </a:rPr>
              <a:t>The MELCOR input deck is composed by</a:t>
            </a:r>
            <a:r>
              <a:rPr lang="en-US" sz="1600" dirty="0">
                <a:solidFill>
                  <a:srgbClr val="4472C4"/>
                </a:solidFill>
              </a:rPr>
              <a:t>:</a:t>
            </a:r>
          </a:p>
          <a:p>
            <a:pPr marL="380990" indent="-380990" algn="just">
              <a:buFont typeface="Wingdings" panose="05000000000000000000" pitchFamily="2" charset="2"/>
              <a:buChar char="Ø"/>
            </a:pPr>
            <a:endParaRPr lang="en-US" sz="1600" dirty="0"/>
          </a:p>
          <a:p>
            <a:pPr marL="761953" lvl="1" indent="-380990" algn="just">
              <a:buFont typeface="Arial" panose="020B0604020202020204" pitchFamily="34" charset="0"/>
              <a:buChar char="•"/>
            </a:pPr>
            <a:r>
              <a:rPr lang="en-US" sz="1600" dirty="0">
                <a:solidFill>
                  <a:srgbClr val="000000"/>
                </a:solidFill>
              </a:rPr>
              <a:t>121 CVH;</a:t>
            </a:r>
          </a:p>
          <a:p>
            <a:pPr marL="761953" lvl="1" indent="-380990" algn="just">
              <a:buFont typeface="Arial" panose="020B0604020202020204" pitchFamily="34" charset="0"/>
              <a:buChar char="•"/>
            </a:pPr>
            <a:r>
              <a:rPr lang="en-US" sz="1600" dirty="0">
                <a:solidFill>
                  <a:srgbClr val="000000"/>
                </a:solidFill>
              </a:rPr>
              <a:t>122 HS;</a:t>
            </a:r>
          </a:p>
          <a:p>
            <a:pPr marL="761953" lvl="1" indent="-380990" algn="just">
              <a:buFont typeface="Arial" panose="020B0604020202020204" pitchFamily="34" charset="0"/>
              <a:buChar char="•"/>
            </a:pPr>
            <a:r>
              <a:rPr lang="en-US" sz="1600" dirty="0">
                <a:solidFill>
                  <a:srgbClr val="000000"/>
                </a:solidFill>
              </a:rPr>
              <a:t>153 FL</a:t>
            </a:r>
            <a:r>
              <a:rPr lang="en-US" sz="1600" dirty="0"/>
              <a:t>.</a:t>
            </a:r>
          </a:p>
        </p:txBody>
      </p:sp>
      <p:sp>
        <p:nvSpPr>
          <p:cNvPr id="10" name="CasellaDiTesto 12">
            <a:extLst>
              <a:ext uri="{FF2B5EF4-FFF2-40B4-BE49-F238E27FC236}">
                <a16:creationId xmlns:a16="http://schemas.microsoft.com/office/drawing/2014/main" id="{1F826E7F-B53A-35B7-FBC3-58562F6EFA63}"/>
              </a:ext>
            </a:extLst>
          </p:cNvPr>
          <p:cNvSpPr txBox="1"/>
          <p:nvPr/>
        </p:nvSpPr>
        <p:spPr>
          <a:xfrm>
            <a:off x="87334" y="3749258"/>
            <a:ext cx="3231472" cy="1569660"/>
          </a:xfrm>
          <a:prstGeom prst="rect">
            <a:avLst/>
          </a:prstGeom>
          <a:no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80990" indent="-380990" algn="just">
              <a:buFont typeface="Wingdings" panose="05000000000000000000" pitchFamily="2" charset="2"/>
              <a:buChar char="Ø"/>
            </a:pPr>
            <a:r>
              <a:rPr lang="en-US" sz="1600" dirty="0">
                <a:solidFill>
                  <a:srgbClr val="822433"/>
                </a:solidFill>
              </a:rPr>
              <a:t>Modelled systems</a:t>
            </a:r>
            <a:r>
              <a:rPr lang="en-US" sz="1600" dirty="0">
                <a:solidFill>
                  <a:srgbClr val="4472C4"/>
                </a:solidFill>
              </a:rPr>
              <a:t>:</a:t>
            </a:r>
          </a:p>
          <a:p>
            <a:pPr marL="380990" indent="-380990" algn="just">
              <a:buFont typeface="Wingdings" panose="05000000000000000000" pitchFamily="2" charset="2"/>
              <a:buChar char="Ø"/>
            </a:pPr>
            <a:endParaRPr lang="en-US" sz="1600" dirty="0">
              <a:solidFill>
                <a:srgbClr val="000000"/>
              </a:solidFill>
            </a:endParaRPr>
          </a:p>
          <a:p>
            <a:pPr marL="761953" lvl="1" indent="-380990" algn="just">
              <a:buFont typeface="Arial" panose="020B0604020202020204" pitchFamily="34" charset="0"/>
              <a:buChar char="•"/>
            </a:pPr>
            <a:r>
              <a:rPr lang="en-US" sz="1600" dirty="0">
                <a:solidFill>
                  <a:srgbClr val="000000"/>
                </a:solidFill>
              </a:rPr>
              <a:t>Integral Primary circuit;</a:t>
            </a:r>
          </a:p>
          <a:p>
            <a:pPr marL="761953" lvl="1" indent="-380990" algn="just">
              <a:buFont typeface="Arial" panose="020B0604020202020204" pitchFamily="34" charset="0"/>
              <a:buChar char="•"/>
            </a:pPr>
            <a:r>
              <a:rPr lang="en-US" sz="1600" dirty="0">
                <a:solidFill>
                  <a:srgbClr val="000000"/>
                </a:solidFill>
              </a:rPr>
              <a:t>Secondary circuit;</a:t>
            </a:r>
          </a:p>
          <a:p>
            <a:pPr marL="761953" lvl="1" indent="-380990" algn="just">
              <a:buFont typeface="Arial" panose="020B0604020202020204" pitchFamily="34" charset="0"/>
              <a:buChar char="•"/>
            </a:pPr>
            <a:r>
              <a:rPr lang="en-US" sz="1600" dirty="0">
                <a:solidFill>
                  <a:srgbClr val="000000"/>
                </a:solidFill>
              </a:rPr>
              <a:t>Containment;</a:t>
            </a:r>
          </a:p>
          <a:p>
            <a:pPr marL="761953" lvl="1" indent="-380990" algn="just">
              <a:buFont typeface="Arial" panose="020B0604020202020204" pitchFamily="34" charset="0"/>
              <a:buChar char="•"/>
            </a:pPr>
            <a:r>
              <a:rPr lang="en-US" sz="1600" dirty="0">
                <a:solidFill>
                  <a:srgbClr val="000000"/>
                </a:solidFill>
              </a:rPr>
              <a:t>Safety systems;</a:t>
            </a:r>
            <a:endParaRPr lang="en-US" sz="1600" dirty="0"/>
          </a:p>
        </p:txBody>
      </p:sp>
      <p:sp>
        <p:nvSpPr>
          <p:cNvPr id="11" name="CasellaDiTesto 10">
            <a:extLst>
              <a:ext uri="{FF2B5EF4-FFF2-40B4-BE49-F238E27FC236}">
                <a16:creationId xmlns:a16="http://schemas.microsoft.com/office/drawing/2014/main" id="{F2736283-EB0F-DDF7-7083-DB27153843A1}"/>
              </a:ext>
            </a:extLst>
          </p:cNvPr>
          <p:cNvSpPr txBox="1"/>
          <p:nvPr/>
        </p:nvSpPr>
        <p:spPr>
          <a:xfrm>
            <a:off x="1526961" y="5590857"/>
            <a:ext cx="5883342" cy="307777"/>
          </a:xfrm>
          <a:prstGeom prst="rect">
            <a:avLst/>
          </a:prstGeom>
          <a:noFill/>
        </p:spPr>
        <p:txBody>
          <a:bodyPr wrap="none" rtlCol="0">
            <a:spAutoFit/>
          </a:bodyPr>
          <a:lstStyle/>
          <a:p>
            <a:r>
              <a:rPr lang="it-IT" i="1" dirty="0"/>
              <a:t>Input developed during activities in the EURATOM Project SASPAM-SA</a:t>
            </a:r>
            <a:endParaRPr lang="en-US" i="1"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spTree>
    <p:extLst>
      <p:ext uri="{BB962C8B-B14F-4D97-AF65-F5344CB8AC3E}">
        <p14:creationId xmlns:p14="http://schemas.microsoft.com/office/powerpoint/2010/main" val="171244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8AA8D9D8-E13A-2642-4E9D-6B0337016392}"/>
              </a:ext>
            </a:extLst>
          </p:cNvPr>
          <p:cNvSpPr>
            <a:spLocks noGrp="1"/>
          </p:cNvSpPr>
          <p:nvPr>
            <p:ph type="title"/>
          </p:nvPr>
        </p:nvSpPr>
        <p:spPr>
          <a:xfrm>
            <a:off x="196095" y="254000"/>
            <a:ext cx="4776917" cy="1362075"/>
          </a:xfrm>
        </p:spPr>
        <p:txBody>
          <a:bodyPr/>
          <a:lstStyle/>
          <a:p>
            <a:pPr algn="ctr"/>
            <a:r>
              <a:rPr lang="it-IT" sz="2800" dirty="0"/>
              <a:t>CORE and LP Nodalization</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4</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pic>
        <p:nvPicPr>
          <p:cNvPr id="8" name="Immagine 7">
            <a:extLst>
              <a:ext uri="{FF2B5EF4-FFF2-40B4-BE49-F238E27FC236}">
                <a16:creationId xmlns:a16="http://schemas.microsoft.com/office/drawing/2014/main" id="{8ACF38C8-B8BC-7F33-F207-158434DB9858}"/>
              </a:ext>
            </a:extLst>
          </p:cNvPr>
          <p:cNvPicPr>
            <a:picLocks noChangeAspect="1"/>
          </p:cNvPicPr>
          <p:nvPr/>
        </p:nvPicPr>
        <p:blipFill>
          <a:blip r:embed="rId2"/>
          <a:stretch>
            <a:fillRect/>
          </a:stretch>
        </p:blipFill>
        <p:spPr>
          <a:xfrm>
            <a:off x="6578264" y="254000"/>
            <a:ext cx="2426650" cy="3012983"/>
          </a:xfrm>
          <a:prstGeom prst="rect">
            <a:avLst/>
          </a:prstGeom>
        </p:spPr>
      </p:pic>
      <p:pic>
        <p:nvPicPr>
          <p:cNvPr id="9" name="Immagine 8">
            <a:extLst>
              <a:ext uri="{FF2B5EF4-FFF2-40B4-BE49-F238E27FC236}">
                <a16:creationId xmlns:a16="http://schemas.microsoft.com/office/drawing/2014/main" id="{AF76E2DD-89F1-0C96-841C-F3BCCFEA33F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080"/>
          <a:stretch/>
        </p:blipFill>
        <p:spPr bwMode="auto">
          <a:xfrm>
            <a:off x="5232900" y="3266983"/>
            <a:ext cx="3664963" cy="2638887"/>
          </a:xfrm>
          <a:prstGeom prst="rect">
            <a:avLst/>
          </a:prstGeom>
          <a:noFill/>
          <a:ln>
            <a:noFill/>
          </a:ln>
          <a:extLst>
            <a:ext uri="{53640926-AAD7-44D8-BBD7-CCE9431645EC}">
              <a14:shadowObscured xmlns:a14="http://schemas.microsoft.com/office/drawing/2010/main"/>
            </a:ext>
          </a:extLst>
        </p:spPr>
      </p:pic>
      <p:pic>
        <p:nvPicPr>
          <p:cNvPr id="14" name="Immagine 13" descr="Immagine che contiene testo, linea, diagramma, Diagramma&#10;&#10;Descrizione generata automaticamente">
            <a:extLst>
              <a:ext uri="{FF2B5EF4-FFF2-40B4-BE49-F238E27FC236}">
                <a16:creationId xmlns:a16="http://schemas.microsoft.com/office/drawing/2014/main" id="{2FA56C0F-B28C-4B6C-CBED-2ED124017811}"/>
              </a:ext>
            </a:extLst>
          </p:cNvPr>
          <p:cNvPicPr>
            <a:picLocks noChangeAspect="1"/>
          </p:cNvPicPr>
          <p:nvPr/>
        </p:nvPicPr>
        <p:blipFill>
          <a:blip r:embed="rId4"/>
          <a:stretch>
            <a:fillRect/>
          </a:stretch>
        </p:blipFill>
        <p:spPr>
          <a:xfrm>
            <a:off x="5080063" y="254000"/>
            <a:ext cx="1391150" cy="3012983"/>
          </a:xfrm>
          <a:prstGeom prst="rect">
            <a:avLst/>
          </a:prstGeom>
        </p:spPr>
      </p:pic>
      <p:sp>
        <p:nvSpPr>
          <p:cNvPr id="16" name="CasellaDiTesto 33">
            <a:extLst>
              <a:ext uri="{FF2B5EF4-FFF2-40B4-BE49-F238E27FC236}">
                <a16:creationId xmlns:a16="http://schemas.microsoft.com/office/drawing/2014/main" id="{6B87A1C1-9A25-E7D8-D72C-B509BB18EB09}"/>
              </a:ext>
            </a:extLst>
          </p:cNvPr>
          <p:cNvSpPr txBox="1"/>
          <p:nvPr/>
        </p:nvSpPr>
        <p:spPr>
          <a:xfrm>
            <a:off x="249620" y="1251046"/>
            <a:ext cx="4776917" cy="4031873"/>
          </a:xfrm>
          <a:prstGeom prst="rect">
            <a:avLst/>
          </a:prstGeom>
          <a:no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just">
              <a:buNone/>
            </a:pPr>
            <a:r>
              <a:rPr lang="en-US" sz="1600" dirty="0">
                <a:solidFill>
                  <a:srgbClr val="000000"/>
                </a:solidFill>
              </a:rPr>
              <a:t>The CVH package is coupled with a more detailed nodalization of the COR package, (nodes doubled in height) which divide</a:t>
            </a:r>
            <a:r>
              <a:rPr lang="en-US" sz="1600" dirty="0"/>
              <a:t>:</a:t>
            </a:r>
          </a:p>
          <a:p>
            <a:pPr marL="0" indent="0" algn="just">
              <a:buNone/>
            </a:pPr>
            <a:endParaRPr lang="en-US" sz="1600" dirty="0"/>
          </a:p>
          <a:p>
            <a:pPr marL="380990" indent="-380990" algn="just">
              <a:buFont typeface="Wingdings" panose="05000000000000000000" pitchFamily="2" charset="2"/>
              <a:buChar char="Ø"/>
            </a:pPr>
            <a:r>
              <a:rPr lang="en-US" sz="1600" dirty="0">
                <a:solidFill>
                  <a:srgbClr val="822433"/>
                </a:solidFill>
              </a:rPr>
              <a:t>The “active” region into:</a:t>
            </a:r>
          </a:p>
          <a:p>
            <a:pPr marL="838168" lvl="1" indent="-380990" algn="just">
              <a:buFont typeface="Arial" panose="020B0604020202020204" pitchFamily="34" charset="0"/>
              <a:buChar char="•"/>
            </a:pPr>
            <a:r>
              <a:rPr lang="en-US" sz="1600" dirty="0">
                <a:solidFill>
                  <a:srgbClr val="000000"/>
                </a:solidFill>
              </a:rPr>
              <a:t>5 concentric rings</a:t>
            </a:r>
          </a:p>
          <a:p>
            <a:pPr marL="838168" lvl="1" indent="-380990" algn="just">
              <a:buFont typeface="Arial" panose="020B0604020202020204" pitchFamily="34" charset="0"/>
              <a:buChar char="•"/>
            </a:pPr>
            <a:r>
              <a:rPr lang="en-US" sz="1600" dirty="0">
                <a:solidFill>
                  <a:srgbClr val="000000"/>
                </a:solidFill>
              </a:rPr>
              <a:t>11 axial levels</a:t>
            </a:r>
          </a:p>
          <a:p>
            <a:pPr marL="838168" lvl="1" indent="-380990" algn="just">
              <a:buFont typeface="Arial" panose="020B0604020202020204" pitchFamily="34" charset="0"/>
              <a:buChar char="•"/>
            </a:pPr>
            <a:endParaRPr lang="en-US" sz="1600" dirty="0"/>
          </a:p>
          <a:p>
            <a:pPr marL="380990" lvl="1" indent="-380990" algn="just">
              <a:buFont typeface="Wingdings" panose="05000000000000000000" pitchFamily="2" charset="2"/>
              <a:buChar char="Ø"/>
            </a:pPr>
            <a:r>
              <a:rPr lang="en-US" sz="1600" dirty="0">
                <a:solidFill>
                  <a:srgbClr val="822433"/>
                </a:solidFill>
              </a:rPr>
              <a:t>The Lower plenum into:</a:t>
            </a:r>
          </a:p>
          <a:p>
            <a:pPr marL="914366" lvl="1" indent="-457189" algn="just">
              <a:buFont typeface="Arial" panose="020B0604020202020204" pitchFamily="34" charset="0"/>
              <a:buChar char="•"/>
            </a:pPr>
            <a:r>
              <a:rPr lang="en-US" sz="1600" dirty="0">
                <a:solidFill>
                  <a:srgbClr val="000000"/>
                </a:solidFill>
              </a:rPr>
              <a:t>6 concentric rings</a:t>
            </a:r>
          </a:p>
          <a:p>
            <a:pPr marL="914366" lvl="1" indent="-457189" algn="just">
              <a:buFont typeface="Arial" panose="020B0604020202020204" pitchFamily="34" charset="0"/>
              <a:buChar char="•"/>
            </a:pPr>
            <a:r>
              <a:rPr lang="en-US" sz="1600" dirty="0">
                <a:solidFill>
                  <a:srgbClr val="000000"/>
                </a:solidFill>
              </a:rPr>
              <a:t>5 axial Levels </a:t>
            </a:r>
          </a:p>
          <a:p>
            <a:pPr marL="1371566" lvl="2" indent="-457189" algn="just"/>
            <a:endParaRPr lang="en-US" sz="1600" dirty="0"/>
          </a:p>
          <a:p>
            <a:pPr marL="0" lvl="1" algn="just"/>
            <a:r>
              <a:rPr lang="en-US" sz="1600" dirty="0">
                <a:solidFill>
                  <a:srgbClr val="000000"/>
                </a:solidFill>
              </a:rPr>
              <a:t>The core inventory at shutdown comes from SASPAM-SA nuclide inventories, and decay heat is computed by ASTEC in SASPAM-SA framework, to keep consistency in the project.</a:t>
            </a:r>
          </a:p>
        </p:txBody>
      </p:sp>
    </p:spTree>
    <p:extLst>
      <p:ext uri="{BB962C8B-B14F-4D97-AF65-F5344CB8AC3E}">
        <p14:creationId xmlns:p14="http://schemas.microsoft.com/office/powerpoint/2010/main" val="227441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96095" y="254000"/>
            <a:ext cx="8637187" cy="1362075"/>
          </a:xfrm>
        </p:spPr>
        <p:txBody>
          <a:bodyPr/>
          <a:lstStyle/>
          <a:p>
            <a:pPr algn="ctr"/>
            <a:r>
              <a:rPr lang="it-IT" sz="2800" dirty="0"/>
              <a:t>CORE and LP Nodalization</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5</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sp>
        <p:nvSpPr>
          <p:cNvPr id="6" name="CasellaDiTesto 33">
            <a:extLst>
              <a:ext uri="{FF2B5EF4-FFF2-40B4-BE49-F238E27FC236}">
                <a16:creationId xmlns:a16="http://schemas.microsoft.com/office/drawing/2014/main" id="{CB877BAB-C474-933B-A5F0-F92FE56BEA81}"/>
              </a:ext>
            </a:extLst>
          </p:cNvPr>
          <p:cNvSpPr txBox="1"/>
          <p:nvPr/>
        </p:nvSpPr>
        <p:spPr>
          <a:xfrm>
            <a:off x="310718" y="1077466"/>
            <a:ext cx="8147482" cy="830997"/>
          </a:xfrm>
          <a:prstGeom prst="rect">
            <a:avLst/>
          </a:prstGeom>
          <a:no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just">
              <a:buNone/>
            </a:pPr>
            <a:r>
              <a:rPr lang="en-US" sz="1600" dirty="0">
                <a:solidFill>
                  <a:srgbClr val="000000"/>
                </a:solidFill>
              </a:rPr>
              <a:t>All relevant COR parameters (Radiation exchange Factors, Candling HTCs, Debris to LH HTC, Debris to Water HTC, Debris Velocity etc.) are adopted from MELCOR Best Practices (SOARCA, NUREG/CR-7008).</a:t>
            </a:r>
            <a:endParaRPr lang="en-US" sz="1600" dirty="0"/>
          </a:p>
        </p:txBody>
      </p:sp>
      <p:pic>
        <p:nvPicPr>
          <p:cNvPr id="10" name="Immagine 9">
            <a:extLst>
              <a:ext uri="{FF2B5EF4-FFF2-40B4-BE49-F238E27FC236}">
                <a16:creationId xmlns:a16="http://schemas.microsoft.com/office/drawing/2014/main" id="{52D3AEA5-0BA9-CD73-7A90-D6A4465D2C67}"/>
              </a:ext>
            </a:extLst>
          </p:cNvPr>
          <p:cNvPicPr>
            <a:picLocks noChangeAspect="1"/>
          </p:cNvPicPr>
          <p:nvPr/>
        </p:nvPicPr>
        <p:blipFill>
          <a:blip r:embed="rId2"/>
          <a:stretch>
            <a:fillRect/>
          </a:stretch>
        </p:blipFill>
        <p:spPr>
          <a:xfrm>
            <a:off x="466170" y="4727987"/>
            <a:ext cx="3829050" cy="800100"/>
          </a:xfrm>
          <a:prstGeom prst="rect">
            <a:avLst/>
          </a:prstGeom>
        </p:spPr>
      </p:pic>
      <p:pic>
        <p:nvPicPr>
          <p:cNvPr id="13" name="Immagine 12">
            <a:extLst>
              <a:ext uri="{FF2B5EF4-FFF2-40B4-BE49-F238E27FC236}">
                <a16:creationId xmlns:a16="http://schemas.microsoft.com/office/drawing/2014/main" id="{117C0FB5-80BA-1B11-CFC1-59E24D17FF38}"/>
              </a:ext>
            </a:extLst>
          </p:cNvPr>
          <p:cNvPicPr>
            <a:picLocks noChangeAspect="1"/>
          </p:cNvPicPr>
          <p:nvPr/>
        </p:nvPicPr>
        <p:blipFill>
          <a:blip r:embed="rId3"/>
          <a:stretch>
            <a:fillRect/>
          </a:stretch>
        </p:blipFill>
        <p:spPr>
          <a:xfrm>
            <a:off x="4848782" y="4727987"/>
            <a:ext cx="3692093" cy="852677"/>
          </a:xfrm>
          <a:prstGeom prst="rect">
            <a:avLst/>
          </a:prstGeom>
        </p:spPr>
      </p:pic>
      <p:sp>
        <p:nvSpPr>
          <p:cNvPr id="17" name="CasellaDiTesto 16">
            <a:extLst>
              <a:ext uri="{FF2B5EF4-FFF2-40B4-BE49-F238E27FC236}">
                <a16:creationId xmlns:a16="http://schemas.microsoft.com/office/drawing/2014/main" id="{862C2A3E-E2FF-0CBC-61BA-33F6D094F63D}"/>
              </a:ext>
            </a:extLst>
          </p:cNvPr>
          <p:cNvSpPr txBox="1"/>
          <p:nvPr/>
        </p:nvSpPr>
        <p:spPr>
          <a:xfrm>
            <a:off x="310718" y="1981671"/>
            <a:ext cx="8434930" cy="2769989"/>
          </a:xfrm>
          <a:prstGeom prst="rect">
            <a:avLst/>
          </a:prstGeom>
          <a:noFill/>
        </p:spPr>
        <p:txBody>
          <a:bodyPr wrap="square" rtlCol="0">
            <a:spAutoFit/>
          </a:bodyPr>
          <a:lstStyle/>
          <a:p>
            <a:pPr marL="0" indent="0" algn="just">
              <a:buNone/>
            </a:pPr>
            <a:r>
              <a:rPr lang="en-US" sz="1600" dirty="0">
                <a:solidFill>
                  <a:srgbClr val="822433"/>
                </a:solidFill>
              </a:rPr>
              <a:t>Input Open Issues:</a:t>
            </a:r>
          </a:p>
          <a:p>
            <a:pPr marL="342900" indent="-342900" algn="just">
              <a:buFont typeface="+mj-lt"/>
              <a:buAutoNum type="arabicParenR"/>
            </a:pPr>
            <a:r>
              <a:rPr lang="en-US" sz="1600" dirty="0">
                <a:solidFill>
                  <a:srgbClr val="000000"/>
                </a:solidFill>
              </a:rPr>
              <a:t>Shroud/Reflector: initially, the reactor’s heavy reflector has been modelled along with the corresponding reactor type (PWR-HR). This led to the whole mass of reflector to be relocated along with the core support plate (COR_SHS does not work for PWR-HR). As an alternative the PWR reactor type was used, modelling the reflector as a Shroud component, but although the mass and geometry were inserted in the input, MELCOR output a 0 kg mass of shroud (might be a wrongful CVH/COR bypass input by user?). </a:t>
            </a:r>
          </a:p>
          <a:p>
            <a:pPr marL="342900" indent="-342900" algn="just">
              <a:buFont typeface="+mj-lt"/>
              <a:buAutoNum type="arabicParenR"/>
            </a:pPr>
            <a:r>
              <a:rPr lang="en-US" sz="1600" dirty="0"/>
              <a:t>Eutectics model NOT activated in v2023.0.6, due to consecutive code crashes at the start of degradation (Subroutine CORDBD). Trials with v2024 are ongoing.</a:t>
            </a:r>
          </a:p>
          <a:p>
            <a:pPr marL="342900" indent="-342900" algn="just">
              <a:buFont typeface="+mj-lt"/>
              <a:buAutoNum type="arabicParenR"/>
            </a:pPr>
            <a:r>
              <a:rPr lang="en-US" sz="1600" dirty="0"/>
              <a:t>PSS/Quench tank modelling.</a:t>
            </a:r>
          </a:p>
          <a:p>
            <a:endParaRPr lang="en-US" dirty="0"/>
          </a:p>
        </p:txBody>
      </p:sp>
    </p:spTree>
    <p:extLst>
      <p:ext uri="{BB962C8B-B14F-4D97-AF65-F5344CB8AC3E}">
        <p14:creationId xmlns:p14="http://schemas.microsoft.com/office/powerpoint/2010/main" val="365189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96095" y="254000"/>
            <a:ext cx="8663820" cy="536113"/>
          </a:xfrm>
        </p:spPr>
        <p:txBody>
          <a:bodyPr/>
          <a:lstStyle/>
          <a:p>
            <a:pPr algn="ctr"/>
            <a:r>
              <a:rPr lang="it-IT" sz="2800" dirty="0"/>
              <a:t>SA transient analysis</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6</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sp>
        <p:nvSpPr>
          <p:cNvPr id="6" name="CasellaDiTesto 33">
            <a:extLst>
              <a:ext uri="{FF2B5EF4-FFF2-40B4-BE49-F238E27FC236}">
                <a16:creationId xmlns:a16="http://schemas.microsoft.com/office/drawing/2014/main" id="{CB877BAB-C474-933B-A5F0-F92FE56BEA81}"/>
              </a:ext>
            </a:extLst>
          </p:cNvPr>
          <p:cNvSpPr txBox="1"/>
          <p:nvPr/>
        </p:nvSpPr>
        <p:spPr>
          <a:xfrm>
            <a:off x="146251" y="1491448"/>
            <a:ext cx="3270173" cy="3539430"/>
          </a:xfrm>
          <a:prstGeom prst="rect">
            <a:avLst/>
          </a:prstGeom>
          <a:no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600" dirty="0">
                <a:solidFill>
                  <a:srgbClr val="000000"/>
                </a:solidFill>
              </a:rPr>
              <a:t>The selected SA scenario is initiated by the guillotine rupture of the DVI line, along with the failure of every passive system: EBTs, LGMSs, EHRS, and ADS-1.</a:t>
            </a:r>
          </a:p>
          <a:p>
            <a:pPr marL="285750" indent="-285750" algn="just">
              <a:buFont typeface="Arial" panose="020B0604020202020204" pitchFamily="34" charset="0"/>
              <a:buChar char="•"/>
            </a:pPr>
            <a:endParaRPr lang="en-US" sz="1600" dirty="0">
              <a:solidFill>
                <a:srgbClr val="000000"/>
              </a:solidFill>
            </a:endParaRPr>
          </a:p>
          <a:p>
            <a:pPr marL="285750" indent="-285750" algn="just">
              <a:buFont typeface="Arial" panose="020B0604020202020204" pitchFamily="34" charset="0"/>
              <a:buChar char="•"/>
            </a:pPr>
            <a:r>
              <a:rPr lang="en-US" sz="1600" dirty="0">
                <a:solidFill>
                  <a:srgbClr val="000000"/>
                </a:solidFill>
              </a:rPr>
              <a:t>Simulation carried out with MELCOR v2023.0.6.</a:t>
            </a:r>
          </a:p>
          <a:p>
            <a:pPr marL="285750" indent="-285750" algn="just">
              <a:buFont typeface="Arial" panose="020B0604020202020204" pitchFamily="34" charset="0"/>
              <a:buChar char="•"/>
            </a:pPr>
            <a:endParaRPr lang="en-US" sz="1600" dirty="0">
              <a:solidFill>
                <a:srgbClr val="000000"/>
              </a:solidFill>
            </a:endParaRPr>
          </a:p>
          <a:p>
            <a:pPr marL="285750" indent="-285750" algn="just">
              <a:buFont typeface="Arial" panose="020B0604020202020204" pitchFamily="34" charset="0"/>
              <a:buChar char="•"/>
            </a:pPr>
            <a:r>
              <a:rPr lang="en-US" sz="1600" dirty="0">
                <a:solidFill>
                  <a:srgbClr val="000000"/>
                </a:solidFill>
              </a:rPr>
              <a:t>Failure is meant for the related line valves.</a:t>
            </a:r>
          </a:p>
          <a:p>
            <a:pPr marL="285750" indent="-285750" algn="just">
              <a:buFont typeface="Arial" panose="020B0604020202020204" pitchFamily="34" charset="0"/>
              <a:buChar char="•"/>
            </a:pPr>
            <a:endParaRPr lang="en-US" sz="1600" dirty="0">
              <a:solidFill>
                <a:srgbClr val="000000"/>
              </a:solidFill>
            </a:endParaRPr>
          </a:p>
          <a:p>
            <a:pPr marL="285750" indent="-285750" algn="just">
              <a:buFont typeface="Arial" panose="020B0604020202020204" pitchFamily="34" charset="0"/>
              <a:buChar char="•"/>
            </a:pPr>
            <a:r>
              <a:rPr lang="en-US" sz="1600" dirty="0">
                <a:solidFill>
                  <a:srgbClr val="000000"/>
                </a:solidFill>
              </a:rPr>
              <a:t>Low probability scenario.</a:t>
            </a:r>
          </a:p>
        </p:txBody>
      </p:sp>
      <p:pic>
        <p:nvPicPr>
          <p:cNvPr id="2" name="Immagine 1">
            <a:extLst>
              <a:ext uri="{FF2B5EF4-FFF2-40B4-BE49-F238E27FC236}">
                <a16:creationId xmlns:a16="http://schemas.microsoft.com/office/drawing/2014/main" id="{A657FDD2-08B9-E88B-EEA1-8AA11E67AA17}"/>
              </a:ext>
            </a:extLst>
          </p:cNvPr>
          <p:cNvPicPr>
            <a:picLocks noChangeAspect="1"/>
          </p:cNvPicPr>
          <p:nvPr/>
        </p:nvPicPr>
        <p:blipFill>
          <a:blip r:embed="rId2"/>
          <a:stretch>
            <a:fillRect/>
          </a:stretch>
        </p:blipFill>
        <p:spPr>
          <a:xfrm>
            <a:off x="3780296" y="1491448"/>
            <a:ext cx="5217453" cy="3417581"/>
          </a:xfrm>
          <a:prstGeom prst="rect">
            <a:avLst/>
          </a:prstGeom>
        </p:spPr>
      </p:pic>
      <p:grpSp>
        <p:nvGrpSpPr>
          <p:cNvPr id="11" name="Gruppo 10">
            <a:extLst>
              <a:ext uri="{FF2B5EF4-FFF2-40B4-BE49-F238E27FC236}">
                <a16:creationId xmlns:a16="http://schemas.microsoft.com/office/drawing/2014/main" id="{88974AC0-B965-2131-FC19-0D8CCAA532BD}"/>
              </a:ext>
            </a:extLst>
          </p:cNvPr>
          <p:cNvGrpSpPr/>
          <p:nvPr/>
        </p:nvGrpSpPr>
        <p:grpSpPr>
          <a:xfrm>
            <a:off x="3797329" y="2112287"/>
            <a:ext cx="685719" cy="48933"/>
            <a:chOff x="3830152" y="2202033"/>
            <a:chExt cx="707005" cy="46013"/>
          </a:xfrm>
        </p:grpSpPr>
        <p:sp>
          <p:nvSpPr>
            <p:cNvPr id="3" name="Rettangolo 2">
              <a:extLst>
                <a:ext uri="{FF2B5EF4-FFF2-40B4-BE49-F238E27FC236}">
                  <a16:creationId xmlns:a16="http://schemas.microsoft.com/office/drawing/2014/main" id="{DFC793A9-E48D-31E0-15DF-013800E3043F}"/>
                </a:ext>
              </a:extLst>
            </p:cNvPr>
            <p:cNvSpPr/>
            <p:nvPr/>
          </p:nvSpPr>
          <p:spPr>
            <a:xfrm rot="8086495">
              <a:off x="4156417" y="1875768"/>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Rettangolo 6">
              <a:extLst>
                <a:ext uri="{FF2B5EF4-FFF2-40B4-BE49-F238E27FC236}">
                  <a16:creationId xmlns:a16="http://schemas.microsoft.com/office/drawing/2014/main" id="{212FE570-E4A3-5275-58A0-6B2D287B758E}"/>
                </a:ext>
              </a:extLst>
            </p:cNvPr>
            <p:cNvSpPr/>
            <p:nvPr/>
          </p:nvSpPr>
          <p:spPr>
            <a:xfrm rot="13517856">
              <a:off x="4165173" y="1876062"/>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 name="Gruppo 13">
            <a:extLst>
              <a:ext uri="{FF2B5EF4-FFF2-40B4-BE49-F238E27FC236}">
                <a16:creationId xmlns:a16="http://schemas.microsoft.com/office/drawing/2014/main" id="{3173CC4B-256A-BAAD-3C39-6ACBAC912E2A}"/>
              </a:ext>
            </a:extLst>
          </p:cNvPr>
          <p:cNvGrpSpPr/>
          <p:nvPr/>
        </p:nvGrpSpPr>
        <p:grpSpPr>
          <a:xfrm>
            <a:off x="6553200" y="3029589"/>
            <a:ext cx="359908" cy="48620"/>
            <a:chOff x="3830152" y="2202033"/>
            <a:chExt cx="707005" cy="46013"/>
          </a:xfrm>
        </p:grpSpPr>
        <p:sp>
          <p:nvSpPr>
            <p:cNvPr id="15" name="Rettangolo 14">
              <a:extLst>
                <a:ext uri="{FF2B5EF4-FFF2-40B4-BE49-F238E27FC236}">
                  <a16:creationId xmlns:a16="http://schemas.microsoft.com/office/drawing/2014/main" id="{41B5A474-D8C5-CEB8-A8B2-2847C2CA18D3}"/>
                </a:ext>
              </a:extLst>
            </p:cNvPr>
            <p:cNvSpPr/>
            <p:nvPr/>
          </p:nvSpPr>
          <p:spPr>
            <a:xfrm rot="8086495">
              <a:off x="4156417" y="1875768"/>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Rettangolo 15">
              <a:extLst>
                <a:ext uri="{FF2B5EF4-FFF2-40B4-BE49-F238E27FC236}">
                  <a16:creationId xmlns:a16="http://schemas.microsoft.com/office/drawing/2014/main" id="{43349C39-150B-6053-FF82-61445A35DFBE}"/>
                </a:ext>
              </a:extLst>
            </p:cNvPr>
            <p:cNvSpPr/>
            <p:nvPr/>
          </p:nvSpPr>
          <p:spPr>
            <a:xfrm rot="13517856">
              <a:off x="4165173" y="1876062"/>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 name="Gruppo 16">
            <a:extLst>
              <a:ext uri="{FF2B5EF4-FFF2-40B4-BE49-F238E27FC236}">
                <a16:creationId xmlns:a16="http://schemas.microsoft.com/office/drawing/2014/main" id="{E0903719-1971-B356-CB63-47CB29781729}"/>
              </a:ext>
            </a:extLst>
          </p:cNvPr>
          <p:cNvGrpSpPr/>
          <p:nvPr/>
        </p:nvGrpSpPr>
        <p:grpSpPr>
          <a:xfrm>
            <a:off x="6970641" y="3287357"/>
            <a:ext cx="359908" cy="48620"/>
            <a:chOff x="3830152" y="2202033"/>
            <a:chExt cx="707005" cy="46013"/>
          </a:xfrm>
        </p:grpSpPr>
        <p:sp>
          <p:nvSpPr>
            <p:cNvPr id="18" name="Rettangolo 17">
              <a:extLst>
                <a:ext uri="{FF2B5EF4-FFF2-40B4-BE49-F238E27FC236}">
                  <a16:creationId xmlns:a16="http://schemas.microsoft.com/office/drawing/2014/main" id="{B59CA586-74AF-5BEC-718E-3711B53605B0}"/>
                </a:ext>
              </a:extLst>
            </p:cNvPr>
            <p:cNvSpPr/>
            <p:nvPr/>
          </p:nvSpPr>
          <p:spPr>
            <a:xfrm rot="8086495">
              <a:off x="4156417" y="1875768"/>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Rettangolo 18">
              <a:extLst>
                <a:ext uri="{FF2B5EF4-FFF2-40B4-BE49-F238E27FC236}">
                  <a16:creationId xmlns:a16="http://schemas.microsoft.com/office/drawing/2014/main" id="{8AE8923A-8AB8-8F7A-28BF-D95B214571FE}"/>
                </a:ext>
              </a:extLst>
            </p:cNvPr>
            <p:cNvSpPr/>
            <p:nvPr/>
          </p:nvSpPr>
          <p:spPr>
            <a:xfrm rot="13517856">
              <a:off x="4165173" y="1876062"/>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 name="Gruppo 19">
            <a:extLst>
              <a:ext uri="{FF2B5EF4-FFF2-40B4-BE49-F238E27FC236}">
                <a16:creationId xmlns:a16="http://schemas.microsoft.com/office/drawing/2014/main" id="{D4763ABF-5722-8EE6-E470-A57997D7FAD3}"/>
              </a:ext>
            </a:extLst>
          </p:cNvPr>
          <p:cNvGrpSpPr/>
          <p:nvPr/>
        </p:nvGrpSpPr>
        <p:grpSpPr>
          <a:xfrm>
            <a:off x="6400280" y="2186086"/>
            <a:ext cx="359908" cy="48620"/>
            <a:chOff x="3830152" y="2202033"/>
            <a:chExt cx="707005" cy="46013"/>
          </a:xfrm>
        </p:grpSpPr>
        <p:sp>
          <p:nvSpPr>
            <p:cNvPr id="21" name="Rettangolo 20">
              <a:extLst>
                <a:ext uri="{FF2B5EF4-FFF2-40B4-BE49-F238E27FC236}">
                  <a16:creationId xmlns:a16="http://schemas.microsoft.com/office/drawing/2014/main" id="{7BB9552B-B4B1-3C61-5EC4-1D896BBCBF4F}"/>
                </a:ext>
              </a:extLst>
            </p:cNvPr>
            <p:cNvSpPr/>
            <p:nvPr/>
          </p:nvSpPr>
          <p:spPr>
            <a:xfrm rot="8086495">
              <a:off x="4156417" y="1875768"/>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92FF0664-61E8-A692-4046-1E377D153FA8}"/>
                </a:ext>
              </a:extLst>
            </p:cNvPr>
            <p:cNvSpPr/>
            <p:nvPr/>
          </p:nvSpPr>
          <p:spPr>
            <a:xfrm rot="13517856">
              <a:off x="4165173" y="1876062"/>
              <a:ext cx="45719" cy="6982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044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96095" y="254000"/>
            <a:ext cx="8663820" cy="536113"/>
          </a:xfrm>
        </p:spPr>
        <p:txBody>
          <a:bodyPr/>
          <a:lstStyle/>
          <a:p>
            <a:pPr algn="ctr"/>
            <a:r>
              <a:rPr lang="it-IT" sz="2800" dirty="0"/>
              <a:t>SA transient analysis</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7</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pic>
        <p:nvPicPr>
          <p:cNvPr id="1028" name="Picture 4">
            <a:extLst>
              <a:ext uri="{FF2B5EF4-FFF2-40B4-BE49-F238E27FC236}">
                <a16:creationId xmlns:a16="http://schemas.microsoft.com/office/drawing/2014/main" id="{A5A3362D-4DB1-72C6-F4B5-D6957EC72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27" y="2687342"/>
            <a:ext cx="4065123" cy="29322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33">
            <a:extLst>
              <a:ext uri="{FF2B5EF4-FFF2-40B4-BE49-F238E27FC236}">
                <a16:creationId xmlns:a16="http://schemas.microsoft.com/office/drawing/2014/main" id="{36AD6B30-E0FF-CC6E-5C14-540ABF78BD8D}"/>
              </a:ext>
            </a:extLst>
          </p:cNvPr>
          <p:cNvSpPr txBox="1"/>
          <p:nvPr/>
        </p:nvSpPr>
        <p:spPr>
          <a:xfrm>
            <a:off x="234714" y="939705"/>
            <a:ext cx="8586581" cy="1815882"/>
          </a:xfrm>
          <a:prstGeom prst="rect">
            <a:avLst/>
          </a:prstGeom>
          <a:no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it-IT" sz="1600" dirty="0">
                <a:solidFill>
                  <a:srgbClr val="000000"/>
                </a:solidFill>
              </a:rPr>
              <a:t>The simulation starts with 2000s of steady state, which is </a:t>
            </a:r>
            <a:r>
              <a:rPr lang="it-IT" sz="1600" dirty="0" err="1">
                <a:solidFill>
                  <a:srgbClr val="000000"/>
                </a:solidFill>
              </a:rPr>
              <a:t>followed</a:t>
            </a:r>
            <a:r>
              <a:rPr lang="it-IT" sz="1600" dirty="0">
                <a:solidFill>
                  <a:srgbClr val="000000"/>
                </a:solidFill>
              </a:rPr>
              <a:t> by the </a:t>
            </a:r>
            <a:r>
              <a:rPr lang="it-IT" sz="1600" dirty="0" err="1">
                <a:solidFill>
                  <a:srgbClr val="000000"/>
                </a:solidFill>
              </a:rPr>
              <a:t>initiating</a:t>
            </a:r>
            <a:r>
              <a:rPr lang="it-IT" sz="1600" dirty="0">
                <a:solidFill>
                  <a:srgbClr val="000000"/>
                </a:solidFill>
              </a:rPr>
              <a:t> event (SBLOCA): a progressive </a:t>
            </a:r>
            <a:r>
              <a:rPr lang="it-IT" sz="1600" dirty="0" err="1">
                <a:solidFill>
                  <a:srgbClr val="000000"/>
                </a:solidFill>
              </a:rPr>
              <a:t>discharge</a:t>
            </a:r>
            <a:r>
              <a:rPr lang="it-IT" sz="1600" dirty="0">
                <a:solidFill>
                  <a:srgbClr val="000000"/>
                </a:solidFill>
              </a:rPr>
              <a:t> of the vessel is </a:t>
            </a:r>
            <a:r>
              <a:rPr lang="it-IT" sz="1600" dirty="0" err="1">
                <a:solidFill>
                  <a:srgbClr val="000000"/>
                </a:solidFill>
              </a:rPr>
              <a:t>observed</a:t>
            </a:r>
            <a:r>
              <a:rPr lang="it-IT" sz="1600" dirty="0">
                <a:solidFill>
                  <a:srgbClr val="000000"/>
                </a:solidFill>
              </a:rPr>
              <a:t>. </a:t>
            </a:r>
          </a:p>
          <a:p>
            <a:pPr marL="285750" indent="-285750" algn="just">
              <a:buFont typeface="Arial" panose="020B0604020202020204" pitchFamily="34" charset="0"/>
              <a:buChar char="•"/>
            </a:pPr>
            <a:r>
              <a:rPr lang="it-IT" sz="1600" dirty="0">
                <a:solidFill>
                  <a:srgbClr val="000000"/>
                </a:solidFill>
              </a:rPr>
              <a:t>After roughly 16000s from the </a:t>
            </a:r>
            <a:r>
              <a:rPr lang="it-IT" sz="1600" dirty="0" err="1">
                <a:solidFill>
                  <a:srgbClr val="000000"/>
                </a:solidFill>
              </a:rPr>
              <a:t>rupture</a:t>
            </a:r>
            <a:r>
              <a:rPr lang="it-IT" sz="1600" dirty="0">
                <a:solidFill>
                  <a:srgbClr val="000000"/>
                </a:solidFill>
              </a:rPr>
              <a:t>, core degradation starts. The </a:t>
            </a:r>
            <a:r>
              <a:rPr lang="it-IT" sz="1600" dirty="0" err="1">
                <a:solidFill>
                  <a:srgbClr val="000000"/>
                </a:solidFill>
              </a:rPr>
              <a:t>containment</a:t>
            </a:r>
            <a:r>
              <a:rPr lang="it-IT" sz="1600" dirty="0">
                <a:solidFill>
                  <a:srgbClr val="000000"/>
                </a:solidFill>
              </a:rPr>
              <a:t> pressure </a:t>
            </a:r>
            <a:r>
              <a:rPr lang="it-IT" sz="1600" dirty="0" err="1">
                <a:solidFill>
                  <a:srgbClr val="000000"/>
                </a:solidFill>
              </a:rPr>
              <a:t>peaks</a:t>
            </a:r>
            <a:r>
              <a:rPr lang="it-IT" sz="1600" dirty="0">
                <a:solidFill>
                  <a:srgbClr val="000000"/>
                </a:solidFill>
              </a:rPr>
              <a:t> at </a:t>
            </a:r>
            <a:r>
              <a:rPr lang="it-IT" sz="1600" dirty="0" err="1">
                <a:solidFill>
                  <a:srgbClr val="000000"/>
                </a:solidFill>
              </a:rPr>
              <a:t>about</a:t>
            </a:r>
            <a:r>
              <a:rPr lang="it-IT" sz="1600" dirty="0">
                <a:solidFill>
                  <a:srgbClr val="000000"/>
                </a:solidFill>
              </a:rPr>
              <a:t> 1.4 </a:t>
            </a:r>
            <a:r>
              <a:rPr lang="it-IT" sz="1600" dirty="0" err="1">
                <a:solidFill>
                  <a:srgbClr val="000000"/>
                </a:solidFill>
              </a:rPr>
              <a:t>MPa</a:t>
            </a:r>
            <a:r>
              <a:rPr lang="it-IT" sz="1600" dirty="0">
                <a:solidFill>
                  <a:srgbClr val="000000"/>
                </a:solidFill>
              </a:rPr>
              <a:t>, which is </a:t>
            </a:r>
            <a:r>
              <a:rPr lang="it-IT" sz="1600" dirty="0" err="1">
                <a:solidFill>
                  <a:srgbClr val="000000"/>
                </a:solidFill>
              </a:rPr>
              <a:t>above</a:t>
            </a:r>
            <a:r>
              <a:rPr lang="it-IT" sz="1600" dirty="0">
                <a:solidFill>
                  <a:srgbClr val="000000"/>
                </a:solidFill>
              </a:rPr>
              <a:t> the </a:t>
            </a:r>
            <a:r>
              <a:rPr lang="it-IT" sz="1600" dirty="0" err="1">
                <a:solidFill>
                  <a:srgbClr val="000000"/>
                </a:solidFill>
              </a:rPr>
              <a:t>containment</a:t>
            </a:r>
            <a:r>
              <a:rPr lang="it-IT" sz="1600" dirty="0">
                <a:solidFill>
                  <a:srgbClr val="000000"/>
                </a:solidFill>
              </a:rPr>
              <a:t> design pressure. A leak </a:t>
            </a:r>
            <a:r>
              <a:rPr lang="it-IT" sz="1600" dirty="0" err="1">
                <a:solidFill>
                  <a:srgbClr val="000000"/>
                </a:solidFill>
              </a:rPr>
              <a:t>has</a:t>
            </a:r>
            <a:r>
              <a:rPr lang="it-IT" sz="1600" dirty="0">
                <a:solidFill>
                  <a:srgbClr val="000000"/>
                </a:solidFill>
              </a:rPr>
              <a:t> </a:t>
            </a:r>
            <a:r>
              <a:rPr lang="it-IT" sz="1600" dirty="0" err="1">
                <a:solidFill>
                  <a:srgbClr val="000000"/>
                </a:solidFill>
              </a:rPr>
              <a:t>been</a:t>
            </a:r>
            <a:r>
              <a:rPr lang="it-IT" sz="1600" dirty="0">
                <a:solidFill>
                  <a:srgbClr val="000000"/>
                </a:solidFill>
              </a:rPr>
              <a:t> roughly </a:t>
            </a:r>
            <a:r>
              <a:rPr lang="it-IT" sz="1600" dirty="0" err="1">
                <a:solidFill>
                  <a:srgbClr val="000000"/>
                </a:solidFill>
              </a:rPr>
              <a:t>implemented</a:t>
            </a:r>
            <a:r>
              <a:rPr lang="it-IT" sz="1600" dirty="0">
                <a:solidFill>
                  <a:srgbClr val="000000"/>
                </a:solidFill>
              </a:rPr>
              <a:t>, </a:t>
            </a:r>
            <a:r>
              <a:rPr lang="it-IT" sz="1600" dirty="0" err="1">
                <a:solidFill>
                  <a:srgbClr val="000000"/>
                </a:solidFill>
              </a:rPr>
              <a:t>but</a:t>
            </a:r>
            <a:r>
              <a:rPr lang="it-IT" sz="1600" dirty="0">
                <a:solidFill>
                  <a:srgbClr val="000000"/>
                </a:solidFill>
              </a:rPr>
              <a:t> a more </a:t>
            </a:r>
            <a:r>
              <a:rPr lang="it-IT" sz="1600" dirty="0" err="1">
                <a:solidFill>
                  <a:srgbClr val="000000"/>
                </a:solidFill>
              </a:rPr>
              <a:t>rigorous</a:t>
            </a:r>
            <a:r>
              <a:rPr lang="it-IT" sz="1600" dirty="0">
                <a:solidFill>
                  <a:srgbClr val="000000"/>
                </a:solidFill>
              </a:rPr>
              <a:t> </a:t>
            </a:r>
            <a:r>
              <a:rPr lang="it-IT" sz="1600" dirty="0" err="1">
                <a:solidFill>
                  <a:srgbClr val="000000"/>
                </a:solidFill>
              </a:rPr>
              <a:t>containment</a:t>
            </a:r>
            <a:r>
              <a:rPr lang="it-IT" sz="1600" dirty="0">
                <a:solidFill>
                  <a:srgbClr val="000000"/>
                </a:solidFill>
              </a:rPr>
              <a:t>/leak </a:t>
            </a:r>
            <a:r>
              <a:rPr lang="it-IT" sz="1600" dirty="0" err="1">
                <a:solidFill>
                  <a:srgbClr val="000000"/>
                </a:solidFill>
              </a:rPr>
              <a:t>modelling</a:t>
            </a:r>
            <a:r>
              <a:rPr lang="it-IT" sz="1600" dirty="0">
                <a:solidFill>
                  <a:srgbClr val="000000"/>
                </a:solidFill>
              </a:rPr>
              <a:t> </a:t>
            </a:r>
            <a:r>
              <a:rPr lang="it-IT" sz="1600" dirty="0" err="1">
                <a:solidFill>
                  <a:srgbClr val="000000"/>
                </a:solidFill>
              </a:rPr>
              <a:t>will</a:t>
            </a:r>
            <a:r>
              <a:rPr lang="it-IT" sz="1600" dirty="0">
                <a:solidFill>
                  <a:srgbClr val="000000"/>
                </a:solidFill>
              </a:rPr>
              <a:t> be </a:t>
            </a:r>
            <a:r>
              <a:rPr lang="it-IT" sz="1600" dirty="0" err="1">
                <a:solidFill>
                  <a:srgbClr val="000000"/>
                </a:solidFill>
              </a:rPr>
              <a:t>object</a:t>
            </a:r>
            <a:r>
              <a:rPr lang="it-IT" sz="1600" dirty="0">
                <a:solidFill>
                  <a:srgbClr val="000000"/>
                </a:solidFill>
              </a:rPr>
              <a:t> of SASPAM-SA future activities. </a:t>
            </a:r>
            <a:endParaRPr lang="en-US" sz="1600" dirty="0">
              <a:solidFill>
                <a:srgbClr val="000000"/>
              </a:solidFill>
            </a:endParaRPr>
          </a:p>
          <a:p>
            <a:pPr marL="285750" indent="-285750" algn="just">
              <a:buFont typeface="Arial" panose="020B0604020202020204" pitchFamily="34" charset="0"/>
              <a:buChar char="•"/>
            </a:pPr>
            <a:endParaRPr lang="en-US" sz="1600" dirty="0">
              <a:solidFill>
                <a:srgbClr val="000000"/>
              </a:solidFill>
            </a:endParaRPr>
          </a:p>
        </p:txBody>
      </p:sp>
      <p:pic>
        <p:nvPicPr>
          <p:cNvPr id="10" name="Immagine 9">
            <a:extLst>
              <a:ext uri="{FF2B5EF4-FFF2-40B4-BE49-F238E27FC236}">
                <a16:creationId xmlns:a16="http://schemas.microsoft.com/office/drawing/2014/main" id="{FCAE95CA-BD95-C723-F1F6-762FB46940B3}"/>
              </a:ext>
            </a:extLst>
          </p:cNvPr>
          <p:cNvPicPr>
            <a:picLocks noChangeAspect="1"/>
          </p:cNvPicPr>
          <p:nvPr/>
        </p:nvPicPr>
        <p:blipFill>
          <a:blip r:embed="rId3"/>
          <a:stretch>
            <a:fillRect/>
          </a:stretch>
        </p:blipFill>
        <p:spPr>
          <a:xfrm>
            <a:off x="4967090" y="2440912"/>
            <a:ext cx="3980815" cy="3049387"/>
          </a:xfrm>
          <a:prstGeom prst="rect">
            <a:avLst/>
          </a:prstGeom>
        </p:spPr>
      </p:pic>
      <p:sp>
        <p:nvSpPr>
          <p:cNvPr id="13" name="CasellaDiTesto 12">
            <a:extLst>
              <a:ext uri="{FF2B5EF4-FFF2-40B4-BE49-F238E27FC236}">
                <a16:creationId xmlns:a16="http://schemas.microsoft.com/office/drawing/2014/main" id="{227A9ACE-365B-EAF2-009F-2B5B221B4996}"/>
              </a:ext>
            </a:extLst>
          </p:cNvPr>
          <p:cNvSpPr txBox="1"/>
          <p:nvPr/>
        </p:nvSpPr>
        <p:spPr>
          <a:xfrm>
            <a:off x="911454" y="5575403"/>
            <a:ext cx="3389069" cy="307777"/>
          </a:xfrm>
          <a:prstGeom prst="rect">
            <a:avLst/>
          </a:prstGeom>
          <a:noFill/>
        </p:spPr>
        <p:txBody>
          <a:bodyPr wrap="none" rtlCol="0">
            <a:spAutoFit/>
          </a:bodyPr>
          <a:lstStyle/>
          <a:p>
            <a:r>
              <a:rPr lang="it-IT" dirty="0">
                <a:solidFill>
                  <a:srgbClr val="822433"/>
                </a:solidFill>
              </a:rPr>
              <a:t>Core and Cavity normalized water levels</a:t>
            </a:r>
            <a:endParaRPr lang="en-US" dirty="0">
              <a:solidFill>
                <a:srgbClr val="822433"/>
              </a:solidFill>
            </a:endParaRPr>
          </a:p>
        </p:txBody>
      </p:sp>
      <p:cxnSp>
        <p:nvCxnSpPr>
          <p:cNvPr id="24" name="Connettore 2 23">
            <a:extLst>
              <a:ext uri="{FF2B5EF4-FFF2-40B4-BE49-F238E27FC236}">
                <a16:creationId xmlns:a16="http://schemas.microsoft.com/office/drawing/2014/main" id="{5A14DA11-FE9D-C84C-3CA4-8286C26CC578}"/>
              </a:ext>
            </a:extLst>
          </p:cNvPr>
          <p:cNvCxnSpPr>
            <a:cxnSpLocks/>
          </p:cNvCxnSpPr>
          <p:nvPr/>
        </p:nvCxnSpPr>
        <p:spPr>
          <a:xfrm flipH="1" flipV="1">
            <a:off x="2408656" y="3965605"/>
            <a:ext cx="394664" cy="284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01802C7F-F25E-45F5-DC19-48970038F975}"/>
              </a:ext>
            </a:extLst>
          </p:cNvPr>
          <p:cNvSpPr txBox="1"/>
          <p:nvPr/>
        </p:nvSpPr>
        <p:spPr>
          <a:xfrm>
            <a:off x="2408656" y="4267929"/>
            <a:ext cx="1630575" cy="307777"/>
          </a:xfrm>
          <a:prstGeom prst="rect">
            <a:avLst/>
          </a:prstGeom>
          <a:noFill/>
        </p:spPr>
        <p:txBody>
          <a:bodyPr wrap="none" rtlCol="0">
            <a:spAutoFit/>
          </a:bodyPr>
          <a:lstStyle/>
          <a:p>
            <a:r>
              <a:rPr lang="it-IT" i="1" dirty="0"/>
              <a:t>PSS Reverse flow</a:t>
            </a:r>
            <a:endParaRPr lang="en-US" i="1" dirty="0"/>
          </a:p>
        </p:txBody>
      </p:sp>
      <p:sp>
        <p:nvSpPr>
          <p:cNvPr id="27" name="CasellaDiTesto 26">
            <a:extLst>
              <a:ext uri="{FF2B5EF4-FFF2-40B4-BE49-F238E27FC236}">
                <a16:creationId xmlns:a16="http://schemas.microsoft.com/office/drawing/2014/main" id="{D8D55CD3-5E69-072B-DE8B-452EBA44C30C}"/>
              </a:ext>
            </a:extLst>
          </p:cNvPr>
          <p:cNvSpPr txBox="1"/>
          <p:nvPr/>
        </p:nvSpPr>
        <p:spPr>
          <a:xfrm>
            <a:off x="5132318" y="5575403"/>
            <a:ext cx="3650358" cy="307777"/>
          </a:xfrm>
          <a:prstGeom prst="rect">
            <a:avLst/>
          </a:prstGeom>
          <a:noFill/>
        </p:spPr>
        <p:txBody>
          <a:bodyPr wrap="none" rtlCol="0">
            <a:spAutoFit/>
          </a:bodyPr>
          <a:lstStyle/>
          <a:p>
            <a:r>
              <a:rPr lang="it-IT" dirty="0">
                <a:solidFill>
                  <a:srgbClr val="822433"/>
                </a:solidFill>
              </a:rPr>
              <a:t>Core and LH SNAP visualization at 16660 s</a:t>
            </a:r>
            <a:endParaRPr lang="en-US" dirty="0">
              <a:solidFill>
                <a:srgbClr val="822433"/>
              </a:solidFill>
            </a:endParaRPr>
          </a:p>
        </p:txBody>
      </p:sp>
    </p:spTree>
    <p:extLst>
      <p:ext uri="{BB962C8B-B14F-4D97-AF65-F5344CB8AC3E}">
        <p14:creationId xmlns:p14="http://schemas.microsoft.com/office/powerpoint/2010/main" val="202878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96095" y="254000"/>
            <a:ext cx="8663820" cy="536113"/>
          </a:xfrm>
        </p:spPr>
        <p:txBody>
          <a:bodyPr/>
          <a:lstStyle/>
          <a:p>
            <a:pPr algn="ctr"/>
            <a:r>
              <a:rPr lang="it-IT" sz="2800" dirty="0"/>
              <a:t>SA transient analysis</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8</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pic>
        <p:nvPicPr>
          <p:cNvPr id="3" name="Immagine 2">
            <a:extLst>
              <a:ext uri="{FF2B5EF4-FFF2-40B4-BE49-F238E27FC236}">
                <a16:creationId xmlns:a16="http://schemas.microsoft.com/office/drawing/2014/main" id="{816BAE76-7F02-CDC7-8730-54A0BC95B3E4}"/>
              </a:ext>
            </a:extLst>
          </p:cNvPr>
          <p:cNvPicPr>
            <a:picLocks noChangeAspect="1"/>
          </p:cNvPicPr>
          <p:nvPr/>
        </p:nvPicPr>
        <p:blipFill>
          <a:blip r:embed="rId2"/>
          <a:stretch>
            <a:fillRect/>
          </a:stretch>
        </p:blipFill>
        <p:spPr>
          <a:xfrm>
            <a:off x="817316" y="790113"/>
            <a:ext cx="3126757" cy="2520000"/>
          </a:xfrm>
          <a:prstGeom prst="rect">
            <a:avLst/>
          </a:prstGeom>
        </p:spPr>
      </p:pic>
      <p:pic>
        <p:nvPicPr>
          <p:cNvPr id="7" name="Immagine 6">
            <a:extLst>
              <a:ext uri="{FF2B5EF4-FFF2-40B4-BE49-F238E27FC236}">
                <a16:creationId xmlns:a16="http://schemas.microsoft.com/office/drawing/2014/main" id="{E6A5B3FF-4F54-4877-7D3D-2A8D093EB4A0}"/>
              </a:ext>
            </a:extLst>
          </p:cNvPr>
          <p:cNvPicPr>
            <a:picLocks noChangeAspect="1"/>
          </p:cNvPicPr>
          <p:nvPr/>
        </p:nvPicPr>
        <p:blipFill>
          <a:blip r:embed="rId3"/>
          <a:stretch>
            <a:fillRect/>
          </a:stretch>
        </p:blipFill>
        <p:spPr>
          <a:xfrm>
            <a:off x="4867227" y="790113"/>
            <a:ext cx="3235739" cy="2520000"/>
          </a:xfrm>
          <a:prstGeom prst="rect">
            <a:avLst/>
          </a:prstGeom>
        </p:spPr>
      </p:pic>
      <p:cxnSp>
        <p:nvCxnSpPr>
          <p:cNvPr id="11" name="Connettore 2 10">
            <a:extLst>
              <a:ext uri="{FF2B5EF4-FFF2-40B4-BE49-F238E27FC236}">
                <a16:creationId xmlns:a16="http://schemas.microsoft.com/office/drawing/2014/main" id="{FEC3E8A0-D7C5-7D14-75BA-3481518F196D}"/>
              </a:ext>
            </a:extLst>
          </p:cNvPr>
          <p:cNvCxnSpPr>
            <a:cxnSpLocks/>
            <a:stCxn id="3" idx="3"/>
            <a:endCxn id="7" idx="1"/>
          </p:cNvCxnSpPr>
          <p:nvPr/>
        </p:nvCxnSpPr>
        <p:spPr>
          <a:xfrm>
            <a:off x="3944073" y="2050113"/>
            <a:ext cx="923154" cy="0"/>
          </a:xfrm>
          <a:prstGeom prst="straightConnector1">
            <a:avLst/>
          </a:prstGeom>
          <a:ln w="28575">
            <a:solidFill>
              <a:srgbClr val="822433"/>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21B11F13-E3CA-6ADE-14B7-B3797E45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15" y="3576264"/>
            <a:ext cx="2884133" cy="2143872"/>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6AF64F46-2693-2B8A-1C9E-DF93107E81B6}"/>
              </a:ext>
            </a:extLst>
          </p:cNvPr>
          <p:cNvSpPr txBox="1"/>
          <p:nvPr/>
        </p:nvSpPr>
        <p:spPr>
          <a:xfrm>
            <a:off x="4572000" y="3686496"/>
            <a:ext cx="3886200" cy="1384995"/>
          </a:xfrm>
          <a:prstGeom prst="rect">
            <a:avLst/>
          </a:prstGeom>
          <a:noFill/>
        </p:spPr>
        <p:txBody>
          <a:bodyPr wrap="square">
            <a:spAutoFit/>
          </a:bodyPr>
          <a:lstStyle/>
          <a:p>
            <a:pPr marL="285750" indent="-285750" algn="just">
              <a:buFont typeface="Arial" panose="020B0604020202020204" pitchFamily="34" charset="0"/>
              <a:buChar char="•"/>
            </a:pPr>
            <a:r>
              <a:rPr lang="it-IT" sz="1400" dirty="0"/>
              <a:t>As degradation continues, we observe a progressive melting of the core, which eventually relocates in the LH, causing a double peak pressure, the maximum being of roughly 40 bar. The residual water boils off.</a:t>
            </a:r>
            <a:endParaRPr lang="en-US" sz="1400" dirty="0"/>
          </a:p>
        </p:txBody>
      </p:sp>
      <p:sp>
        <p:nvSpPr>
          <p:cNvPr id="23" name="CasellaDiTesto 22">
            <a:extLst>
              <a:ext uri="{FF2B5EF4-FFF2-40B4-BE49-F238E27FC236}">
                <a16:creationId xmlns:a16="http://schemas.microsoft.com/office/drawing/2014/main" id="{59992736-42FF-F729-D4B1-461EDCD23834}"/>
              </a:ext>
            </a:extLst>
          </p:cNvPr>
          <p:cNvSpPr txBox="1"/>
          <p:nvPr/>
        </p:nvSpPr>
        <p:spPr>
          <a:xfrm>
            <a:off x="817316" y="5625690"/>
            <a:ext cx="3417333" cy="307777"/>
          </a:xfrm>
          <a:prstGeom prst="rect">
            <a:avLst/>
          </a:prstGeom>
          <a:noFill/>
        </p:spPr>
        <p:txBody>
          <a:bodyPr wrap="square">
            <a:spAutoFit/>
          </a:bodyPr>
          <a:lstStyle/>
          <a:p>
            <a:pPr algn="ctr"/>
            <a:r>
              <a:rPr lang="it-IT" dirty="0">
                <a:solidFill>
                  <a:srgbClr val="822433"/>
                </a:solidFill>
              </a:rPr>
              <a:t>Primary pressure</a:t>
            </a:r>
            <a:endParaRPr lang="en-US" dirty="0">
              <a:solidFill>
                <a:srgbClr val="822433"/>
              </a:solidFill>
            </a:endParaRPr>
          </a:p>
        </p:txBody>
      </p:sp>
      <p:sp>
        <p:nvSpPr>
          <p:cNvPr id="28" name="CasellaDiTesto 27">
            <a:extLst>
              <a:ext uri="{FF2B5EF4-FFF2-40B4-BE49-F238E27FC236}">
                <a16:creationId xmlns:a16="http://schemas.microsoft.com/office/drawing/2014/main" id="{87F24ADD-C711-9851-5AC2-309B023B24E2}"/>
              </a:ext>
            </a:extLst>
          </p:cNvPr>
          <p:cNvSpPr txBox="1"/>
          <p:nvPr/>
        </p:nvSpPr>
        <p:spPr>
          <a:xfrm>
            <a:off x="1911656" y="3310113"/>
            <a:ext cx="938075" cy="307777"/>
          </a:xfrm>
          <a:prstGeom prst="rect">
            <a:avLst/>
          </a:prstGeom>
          <a:noFill/>
        </p:spPr>
        <p:txBody>
          <a:bodyPr wrap="square">
            <a:spAutoFit/>
          </a:bodyPr>
          <a:lstStyle/>
          <a:p>
            <a:pPr algn="ctr"/>
            <a:r>
              <a:rPr lang="it-IT" dirty="0">
                <a:solidFill>
                  <a:srgbClr val="822433"/>
                </a:solidFill>
              </a:rPr>
              <a:t>19800 s</a:t>
            </a:r>
            <a:endParaRPr lang="en-US" dirty="0">
              <a:solidFill>
                <a:srgbClr val="822433"/>
              </a:solidFill>
            </a:endParaRPr>
          </a:p>
        </p:txBody>
      </p:sp>
      <p:sp>
        <p:nvSpPr>
          <p:cNvPr id="29" name="CasellaDiTesto 28">
            <a:extLst>
              <a:ext uri="{FF2B5EF4-FFF2-40B4-BE49-F238E27FC236}">
                <a16:creationId xmlns:a16="http://schemas.microsoft.com/office/drawing/2014/main" id="{EA098FB1-A692-95AE-9806-8A8ED0A2AD5B}"/>
              </a:ext>
            </a:extLst>
          </p:cNvPr>
          <p:cNvSpPr txBox="1"/>
          <p:nvPr/>
        </p:nvSpPr>
        <p:spPr>
          <a:xfrm>
            <a:off x="6016058" y="3310112"/>
            <a:ext cx="938075" cy="307777"/>
          </a:xfrm>
          <a:prstGeom prst="rect">
            <a:avLst/>
          </a:prstGeom>
          <a:noFill/>
        </p:spPr>
        <p:txBody>
          <a:bodyPr wrap="square">
            <a:spAutoFit/>
          </a:bodyPr>
          <a:lstStyle/>
          <a:p>
            <a:pPr algn="ctr"/>
            <a:r>
              <a:rPr lang="it-IT" dirty="0">
                <a:solidFill>
                  <a:srgbClr val="822433"/>
                </a:solidFill>
              </a:rPr>
              <a:t>26600 s</a:t>
            </a:r>
            <a:endParaRPr lang="en-US" dirty="0">
              <a:solidFill>
                <a:srgbClr val="822433"/>
              </a:solidFill>
            </a:endParaRPr>
          </a:p>
        </p:txBody>
      </p:sp>
    </p:spTree>
    <p:extLst>
      <p:ext uri="{BB962C8B-B14F-4D97-AF65-F5344CB8AC3E}">
        <p14:creationId xmlns:p14="http://schemas.microsoft.com/office/powerpoint/2010/main" val="31621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639853B-1C0B-1879-5AD8-5BA2FE02B6C6}"/>
              </a:ext>
            </a:extLst>
          </p:cNvPr>
          <p:cNvSpPr>
            <a:spLocks noGrp="1"/>
          </p:cNvSpPr>
          <p:nvPr>
            <p:ph type="title"/>
          </p:nvPr>
        </p:nvSpPr>
        <p:spPr>
          <a:xfrm>
            <a:off x="196095" y="254000"/>
            <a:ext cx="8663820" cy="536113"/>
          </a:xfrm>
        </p:spPr>
        <p:txBody>
          <a:bodyPr/>
          <a:lstStyle/>
          <a:p>
            <a:pPr algn="ctr"/>
            <a:r>
              <a:rPr lang="it-IT" sz="2800" dirty="0"/>
              <a:t>SA transient analysis</a:t>
            </a:r>
            <a:endParaRPr lang="en-US" sz="2800" dirty="0"/>
          </a:p>
        </p:txBody>
      </p:sp>
      <p:sp>
        <p:nvSpPr>
          <p:cNvPr id="4" name="Segnaposto numero diapositiva 3">
            <a:extLst>
              <a:ext uri="{FF2B5EF4-FFF2-40B4-BE49-F238E27FC236}">
                <a16:creationId xmlns:a16="http://schemas.microsoft.com/office/drawing/2014/main" id="{3682CF8D-B684-5FA7-5F05-CBCABBC7AB15}"/>
              </a:ext>
            </a:extLst>
          </p:cNvPr>
          <p:cNvSpPr>
            <a:spLocks noGrp="1"/>
          </p:cNvSpPr>
          <p:nvPr>
            <p:ph type="sldNum" idx="12"/>
          </p:nvPr>
        </p:nvSpPr>
        <p:spPr/>
        <p:txBody>
          <a:bodyPr/>
          <a:lstStyle/>
          <a:p>
            <a:pPr marL="0" lvl="0" indent="0" algn="r" rtl="0">
              <a:spcBef>
                <a:spcPts val="0"/>
              </a:spcBef>
              <a:spcAft>
                <a:spcPts val="0"/>
              </a:spcAft>
              <a:buNone/>
            </a:pPr>
            <a:r>
              <a:rPr lang="en-GB" dirty="0"/>
              <a:t>  </a:t>
            </a:r>
            <a:fld id="{00000000-1234-1234-1234-123412341234}" type="slidenum">
              <a:rPr lang="en-GB" smtClean="0"/>
              <a:t>9</a:t>
            </a:fld>
            <a:endParaRPr dirty="0"/>
          </a:p>
        </p:txBody>
      </p:sp>
      <p:sp>
        <p:nvSpPr>
          <p:cNvPr id="12" name="Segnaposto numero diapositiva 3">
            <a:extLst>
              <a:ext uri="{FF2B5EF4-FFF2-40B4-BE49-F238E27FC236}">
                <a16:creationId xmlns:a16="http://schemas.microsoft.com/office/drawing/2014/main" id="{BEA8BD52-75D8-8451-8BA4-A9B4237CF9C4}"/>
              </a:ext>
            </a:extLst>
          </p:cNvPr>
          <p:cNvSpPr txBox="1">
            <a:spLocks/>
          </p:cNvSpPr>
          <p:nvPr/>
        </p:nvSpPr>
        <p:spPr>
          <a:xfrm>
            <a:off x="1032769" y="6146800"/>
            <a:ext cx="2695852"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100" b="0" i="0" u="none" strike="noStrike" cap="none">
                <a:solidFill>
                  <a:schemeClr val="lt1"/>
                </a:solidFill>
                <a:latin typeface="Arial"/>
                <a:ea typeface="Arial"/>
                <a:cs typeface="Arial"/>
                <a:sym typeface="Arial"/>
              </a:defRPr>
            </a:lvl9pPr>
          </a:lstStyle>
          <a:p>
            <a:r>
              <a:rPr lang="en-GB" dirty="0"/>
              <a:t>15th EMUG, Rome 17/04/2024</a:t>
            </a:r>
            <a:endParaRPr dirty="0"/>
          </a:p>
        </p:txBody>
      </p:sp>
      <p:pic>
        <p:nvPicPr>
          <p:cNvPr id="6" name="Immagine 5">
            <a:extLst>
              <a:ext uri="{FF2B5EF4-FFF2-40B4-BE49-F238E27FC236}">
                <a16:creationId xmlns:a16="http://schemas.microsoft.com/office/drawing/2014/main" id="{1B2C276A-4EB1-832A-A53A-7AD177822428}"/>
              </a:ext>
            </a:extLst>
          </p:cNvPr>
          <p:cNvPicPr>
            <a:picLocks noChangeAspect="1"/>
          </p:cNvPicPr>
          <p:nvPr/>
        </p:nvPicPr>
        <p:blipFill>
          <a:blip r:embed="rId2"/>
          <a:stretch>
            <a:fillRect/>
          </a:stretch>
        </p:blipFill>
        <p:spPr>
          <a:xfrm>
            <a:off x="3899593" y="928725"/>
            <a:ext cx="5048312" cy="4220324"/>
          </a:xfrm>
          <a:prstGeom prst="rect">
            <a:avLst/>
          </a:prstGeom>
        </p:spPr>
      </p:pic>
      <p:sp>
        <p:nvSpPr>
          <p:cNvPr id="9" name="CasellaDiTesto 8">
            <a:extLst>
              <a:ext uri="{FF2B5EF4-FFF2-40B4-BE49-F238E27FC236}">
                <a16:creationId xmlns:a16="http://schemas.microsoft.com/office/drawing/2014/main" id="{5440BA11-822C-A7BD-A56D-292731E738CF}"/>
              </a:ext>
            </a:extLst>
          </p:cNvPr>
          <p:cNvSpPr txBox="1"/>
          <p:nvPr/>
        </p:nvSpPr>
        <p:spPr>
          <a:xfrm>
            <a:off x="196094" y="1097401"/>
            <a:ext cx="4020799" cy="2031325"/>
          </a:xfrm>
          <a:prstGeom prst="rect">
            <a:avLst/>
          </a:prstGeom>
          <a:noFill/>
        </p:spPr>
        <p:txBody>
          <a:bodyPr wrap="square">
            <a:spAutoFit/>
          </a:bodyPr>
          <a:lstStyle/>
          <a:p>
            <a:pPr marL="285750" indent="-285750" algn="just">
              <a:buFont typeface="Arial" panose="020B0604020202020204" pitchFamily="34" charset="0"/>
              <a:buChar char="•"/>
            </a:pPr>
            <a:r>
              <a:rPr lang="it-IT" dirty="0"/>
              <a:t>After relocation the particulate debris sits at the bottom of the LH, melting the lower support plate completely by radiative HT. The particulate pool sits in a stable state in the LH until the end of the simulation, set at 1’000’000 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sz="1400" dirty="0">
                <a:solidFill>
                  <a:srgbClr val="000000"/>
                </a:solidFill>
              </a:rPr>
              <a:t>The cavity water is at saturation temperature, and its level </a:t>
            </a:r>
            <a:r>
              <a:rPr lang="en-US" dirty="0"/>
              <a:t>has a very low decrease rate.</a:t>
            </a:r>
            <a:endParaRPr lang="en-US" sz="1400" dirty="0">
              <a:solidFill>
                <a:srgbClr val="000000"/>
              </a:solidFill>
            </a:endParaRPr>
          </a:p>
        </p:txBody>
      </p:sp>
      <p:pic>
        <p:nvPicPr>
          <p:cNvPr id="3074" name="Picture 2">
            <a:extLst>
              <a:ext uri="{FF2B5EF4-FFF2-40B4-BE49-F238E27FC236}">
                <a16:creationId xmlns:a16="http://schemas.microsoft.com/office/drawing/2014/main" id="{5A7D214D-7435-1DA0-93CB-7117AC90E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61" y="3344169"/>
            <a:ext cx="3407825" cy="2438119"/>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A7AEE56F-E534-1D49-E75C-FAF94803E344}"/>
              </a:ext>
            </a:extLst>
          </p:cNvPr>
          <p:cNvSpPr txBox="1"/>
          <p:nvPr/>
        </p:nvSpPr>
        <p:spPr>
          <a:xfrm>
            <a:off x="625875" y="5744336"/>
            <a:ext cx="4572000" cy="307777"/>
          </a:xfrm>
          <a:prstGeom prst="rect">
            <a:avLst/>
          </a:prstGeom>
          <a:noFill/>
        </p:spPr>
        <p:txBody>
          <a:bodyPr wrap="square">
            <a:spAutoFit/>
          </a:bodyPr>
          <a:lstStyle/>
          <a:p>
            <a:r>
              <a:rPr lang="it-IT" dirty="0">
                <a:solidFill>
                  <a:srgbClr val="822433"/>
                </a:solidFill>
              </a:rPr>
              <a:t>Core and Cavity normalized water levels</a:t>
            </a:r>
            <a:endParaRPr lang="en-US" dirty="0">
              <a:solidFill>
                <a:srgbClr val="822433"/>
              </a:solidFill>
            </a:endParaRPr>
          </a:p>
        </p:txBody>
      </p:sp>
      <p:cxnSp>
        <p:nvCxnSpPr>
          <p:cNvPr id="16" name="Connettore diritto 15">
            <a:extLst>
              <a:ext uri="{FF2B5EF4-FFF2-40B4-BE49-F238E27FC236}">
                <a16:creationId xmlns:a16="http://schemas.microsoft.com/office/drawing/2014/main" id="{5C23D4B2-023F-F88B-B3EF-91862B88C95F}"/>
              </a:ext>
            </a:extLst>
          </p:cNvPr>
          <p:cNvCxnSpPr/>
          <p:nvPr/>
        </p:nvCxnSpPr>
        <p:spPr>
          <a:xfrm>
            <a:off x="852256" y="5149049"/>
            <a:ext cx="2778711" cy="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160F4CBB-E7BF-7A60-ABF7-5D300E1715C0}"/>
              </a:ext>
            </a:extLst>
          </p:cNvPr>
          <p:cNvSpPr txBox="1"/>
          <p:nvPr/>
        </p:nvSpPr>
        <p:spPr>
          <a:xfrm>
            <a:off x="2115524" y="4903376"/>
            <a:ext cx="1648608" cy="261610"/>
          </a:xfrm>
          <a:prstGeom prst="rect">
            <a:avLst/>
          </a:prstGeom>
          <a:noFill/>
        </p:spPr>
        <p:txBody>
          <a:bodyPr wrap="square" rtlCol="0">
            <a:spAutoFit/>
          </a:bodyPr>
          <a:lstStyle/>
          <a:p>
            <a:r>
              <a:rPr lang="it-IT" sz="1100" i="1" dirty="0"/>
              <a:t>LH transition elevation</a:t>
            </a:r>
            <a:endParaRPr lang="en-US" sz="1100" i="1" dirty="0"/>
          </a:p>
        </p:txBody>
      </p:sp>
      <p:sp>
        <p:nvSpPr>
          <p:cNvPr id="19" name="CasellaDiTesto 18">
            <a:extLst>
              <a:ext uri="{FF2B5EF4-FFF2-40B4-BE49-F238E27FC236}">
                <a16:creationId xmlns:a16="http://schemas.microsoft.com/office/drawing/2014/main" id="{D5FFC47A-E63E-467D-A87A-F5330BA7C9D9}"/>
              </a:ext>
            </a:extLst>
          </p:cNvPr>
          <p:cNvSpPr txBox="1"/>
          <p:nvPr/>
        </p:nvSpPr>
        <p:spPr>
          <a:xfrm>
            <a:off x="5425695" y="4979884"/>
            <a:ext cx="1780438" cy="307777"/>
          </a:xfrm>
          <a:prstGeom prst="rect">
            <a:avLst/>
          </a:prstGeom>
          <a:noFill/>
        </p:spPr>
        <p:txBody>
          <a:bodyPr wrap="square">
            <a:spAutoFit/>
          </a:bodyPr>
          <a:lstStyle/>
          <a:p>
            <a:pPr algn="ctr"/>
            <a:r>
              <a:rPr lang="it-IT" dirty="0">
                <a:solidFill>
                  <a:srgbClr val="822433"/>
                </a:solidFill>
              </a:rPr>
              <a:t>1’000’000 s = 278 h</a:t>
            </a:r>
            <a:endParaRPr lang="en-US" dirty="0">
              <a:solidFill>
                <a:srgbClr val="822433"/>
              </a:solidFill>
            </a:endParaRPr>
          </a:p>
        </p:txBody>
      </p:sp>
    </p:spTree>
    <p:extLst>
      <p:ext uri="{BB962C8B-B14F-4D97-AF65-F5344CB8AC3E}">
        <p14:creationId xmlns:p14="http://schemas.microsoft.com/office/powerpoint/2010/main" val="3445225458"/>
      </p:ext>
    </p:extLst>
  </p:cSld>
  <p:clrMapOvr>
    <a:masterClrMapping/>
  </p:clrMapOvr>
</p:sld>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1220</Words>
  <Application>Microsoft Office PowerPoint</Application>
  <PresentationFormat>Presentazione su schermo (4:3)</PresentationFormat>
  <Paragraphs>129</Paragraphs>
  <Slides>14</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TimesNewRomanPSMT</vt:lpstr>
      <vt:lpstr>Wingdings</vt:lpstr>
      <vt:lpstr>la sapienza</vt:lpstr>
      <vt:lpstr>Presentazione standard di PowerPoint</vt:lpstr>
      <vt:lpstr>iPWR SASPAM-SA Design 2 MELCOR model</vt:lpstr>
      <vt:lpstr>Design 2 Input Summary</vt:lpstr>
      <vt:lpstr>CORE and LP Nodalization</vt:lpstr>
      <vt:lpstr>CORE and LP Nodalization</vt:lpstr>
      <vt:lpstr>SA transient analysis</vt:lpstr>
      <vt:lpstr>SA transient analysis</vt:lpstr>
      <vt:lpstr>SA transient analysis</vt:lpstr>
      <vt:lpstr>SA transient analysis</vt:lpstr>
      <vt:lpstr>Some IVMR Results</vt:lpstr>
      <vt:lpstr>V2024 Simulation</vt:lpstr>
      <vt:lpstr>IVMR 0D model future comparison </vt:lpstr>
      <vt:lpstr>Acknowledgement/Disclaimer</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dc:creator>
  <cp:lastModifiedBy>Marcello Principato</cp:lastModifiedBy>
  <cp:revision>18</cp:revision>
  <dcterms:created xsi:type="dcterms:W3CDTF">2006-11-20T16:13:10Z</dcterms:created>
  <dcterms:modified xsi:type="dcterms:W3CDTF">2024-04-19T09:23:19Z</dcterms:modified>
</cp:coreProperties>
</file>