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1" r:id="rId2"/>
    <p:sldId id="751" r:id="rId3"/>
    <p:sldId id="725" r:id="rId4"/>
    <p:sldId id="660" r:id="rId5"/>
    <p:sldId id="684" r:id="rId6"/>
    <p:sldId id="663" r:id="rId7"/>
    <p:sldId id="749" r:id="rId8"/>
    <p:sldId id="687" r:id="rId9"/>
    <p:sldId id="750" r:id="rId10"/>
    <p:sldId id="728" r:id="rId11"/>
    <p:sldId id="736" r:id="rId12"/>
    <p:sldId id="737" r:id="rId13"/>
    <p:sldId id="738" r:id="rId14"/>
    <p:sldId id="739" r:id="rId15"/>
    <p:sldId id="727" r:id="rId16"/>
    <p:sldId id="742" r:id="rId17"/>
    <p:sldId id="744" r:id="rId18"/>
    <p:sldId id="741" r:id="rId19"/>
    <p:sldId id="740" r:id="rId20"/>
    <p:sldId id="731" r:id="rId21"/>
    <p:sldId id="745" r:id="rId22"/>
    <p:sldId id="746" r:id="rId23"/>
    <p:sldId id="729" r:id="rId24"/>
    <p:sldId id="748" r:id="rId25"/>
    <p:sldId id="747" r:id="rId26"/>
    <p:sldId id="730" r:id="rId27"/>
    <p:sldId id="732" r:id="rId28"/>
    <p:sldId id="752" r:id="rId29"/>
    <p:sldId id="513" r:id="rId30"/>
  </p:sldIdLst>
  <p:sldSz cx="9144000" cy="5143500" type="screen16x9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A"/>
    <a:srgbClr val="FF6600"/>
    <a:srgbClr val="000000"/>
    <a:srgbClr val="195BA2"/>
    <a:srgbClr val="4479BD"/>
    <a:srgbClr val="003A69"/>
    <a:srgbClr val="004884"/>
    <a:srgbClr val="091FC9"/>
    <a:srgbClr val="E4E4E4"/>
    <a:srgbClr val="2D7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5" autoAdjust="0"/>
    <p:restoredTop sz="93568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462" y="108"/>
      </p:cViewPr>
      <p:guideLst>
        <p:guide orient="horz" pos="2974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pPr/>
              <a:t>17/04/2024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pPr/>
              <a:t>17/04/2024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" y="147081"/>
            <a:ext cx="2821884" cy="924167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21st OECD NEA CSNI WGRisk Meeting        Paris,  February 26-28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ianmarco.grippo2@enea.it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1589" y="1538813"/>
            <a:ext cx="8440819" cy="738664"/>
          </a:xfrm>
        </p:spPr>
        <p:txBody>
          <a:bodyPr/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 OF A DBA SEQUENCE IN A GENERIC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iPWR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BETWEEN MELCOR AND ASTEC CODES</a:t>
            </a:r>
            <a:endParaRPr lang="it-IT" sz="2400" b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253705" y="2562454"/>
            <a:ext cx="8636589" cy="338554"/>
          </a:xfrm>
        </p:spPr>
        <p:txBody>
          <a:bodyPr/>
          <a:lstStyle/>
          <a:p>
            <a:pPr algn="ctr"/>
            <a:r>
              <a:rPr lang="en-US" sz="1600" dirty="0"/>
              <a:t>15th Meeting of the European MELCOR and MACCS User Group</a:t>
            </a:r>
            <a:endParaRPr lang="it-IT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3E02A-13BB-CEF6-C6E5-8593BF7E92CB}"/>
              </a:ext>
            </a:extLst>
          </p:cNvPr>
          <p:cNvSpPr txBox="1"/>
          <p:nvPr/>
        </p:nvSpPr>
        <p:spPr>
          <a:xfrm>
            <a:off x="351589" y="3791999"/>
            <a:ext cx="8440819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bg1"/>
                </a:solidFill>
              </a:rPr>
              <a:t>Contributors: </a:t>
            </a:r>
            <a:r>
              <a:rPr lang="it-IT" sz="1600" dirty="0">
                <a:solidFill>
                  <a:schemeClr val="bg1"/>
                </a:solidFill>
              </a:rPr>
              <a:t>Giuseppe Agnello, Pietro  Maccari, Stefano Ederli, Andrea Bersano, Fulvio Mascari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2DCFF-0935-59DF-2452-EBBBF3697ECA}"/>
              </a:ext>
            </a:extLst>
          </p:cNvPr>
          <p:cNvSpPr txBox="1"/>
          <p:nvPr/>
        </p:nvSpPr>
        <p:spPr>
          <a:xfrm>
            <a:off x="351589" y="3494126"/>
            <a:ext cx="5292437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bg1"/>
                </a:solidFill>
              </a:rPr>
              <a:t>Speaker:</a:t>
            </a:r>
            <a:r>
              <a:rPr lang="it-IT" sz="1600" dirty="0">
                <a:solidFill>
                  <a:schemeClr val="bg1"/>
                </a:solidFill>
              </a:rPr>
              <a:t> Gianmarco Grippo</a:t>
            </a:r>
          </a:p>
        </p:txBody>
      </p:sp>
    </p:spTree>
    <p:extLst>
      <p:ext uri="{BB962C8B-B14F-4D97-AF65-F5344CB8AC3E}">
        <p14:creationId xmlns:p14="http://schemas.microsoft.com/office/powerpoint/2010/main" val="132234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Picture 4" descr="A graph of a graph showing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777591AB-E600-0975-011B-37E0578F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58" y="915856"/>
            <a:ext cx="3092714" cy="192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aph of a graph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C19E771-52D2-E24B-F291-1011B80D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58" y="2911133"/>
            <a:ext cx="3093189" cy="19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E5BF2A-B7DE-63E8-0CB8-DE04A5A0BDDF}"/>
              </a:ext>
            </a:extLst>
          </p:cNvPr>
          <p:cNvSpPr txBox="1"/>
          <p:nvPr/>
        </p:nvSpPr>
        <p:spPr>
          <a:xfrm>
            <a:off x="909375" y="2879854"/>
            <a:ext cx="4075156" cy="163121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</a:rPr>
              <a:t>EHRS system’s removed power in ASTEC is greater than in MELCOR;</a:t>
            </a:r>
          </a:p>
          <a:p>
            <a:pPr algn="just"/>
            <a:endParaRPr lang="en-US" sz="800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altLang="it-IT" sz="1400" dirty="0">
                <a:latin typeface="Times New Roman" panose="02020603050405020304" pitchFamily="18" charset="0"/>
              </a:rPr>
              <a:t>The primary system’s depressurization in ASTEC is faster than MELCOR;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it-IT" sz="1400" dirty="0">
                <a:latin typeface="Times New Roman" panose="02020603050405020304" pitchFamily="18" charset="0"/>
              </a:rPr>
              <a:t>Faster pressure increase in the DW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it-IT" sz="1400" dirty="0">
                <a:latin typeface="Times New Roman" panose="02020603050405020304" pitchFamily="18" charset="0"/>
              </a:rPr>
              <a:t>Faster pressure equalization between the RPV and the DW;</a:t>
            </a:r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077AB-96FC-E9EF-72AA-4755D6959E36}"/>
              </a:ext>
            </a:extLst>
          </p:cNvPr>
          <p:cNvSpPr txBox="1"/>
          <p:nvPr/>
        </p:nvSpPr>
        <p:spPr>
          <a:xfrm>
            <a:off x="2534422" y="149865"/>
            <a:ext cx="4075155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Balance of the </a:t>
            </a:r>
            <a:r>
              <a:rPr lang="it-IT" sz="3200" b="1" dirty="0" err="1">
                <a:solidFill>
                  <a:schemeClr val="bg1"/>
                </a:solidFill>
              </a:rPr>
              <a:t>plant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2A3210-EFE8-70F4-120A-33BC05AA8696}"/>
              </a:ext>
            </a:extLst>
          </p:cNvPr>
          <p:cNvSpPr txBox="1"/>
          <p:nvPr/>
        </p:nvSpPr>
        <p:spPr>
          <a:xfrm>
            <a:off x="1194352" y="983326"/>
            <a:ext cx="2943225" cy="306467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EHRS POWER PEAK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B1E23-8B05-842E-FD10-F350BDF2F7F9}"/>
              </a:ext>
            </a:extLst>
          </p:cNvPr>
          <p:cNvSpPr txBox="1"/>
          <p:nvPr/>
        </p:nvSpPr>
        <p:spPr>
          <a:xfrm>
            <a:off x="1353970" y="1986648"/>
            <a:ext cx="1095375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ASTEC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31737-D8CC-EAED-C7CD-36AA9358EBD1}"/>
              </a:ext>
            </a:extLst>
          </p:cNvPr>
          <p:cNvSpPr txBox="1"/>
          <p:nvPr/>
        </p:nvSpPr>
        <p:spPr>
          <a:xfrm>
            <a:off x="1353970" y="1499721"/>
            <a:ext cx="1202457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MELCOR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2C714C-45BA-7505-DDC2-14555778F7AF}"/>
              </a:ext>
            </a:extLst>
          </p:cNvPr>
          <p:cNvCxnSpPr/>
          <p:nvPr/>
        </p:nvCxnSpPr>
        <p:spPr>
          <a:xfrm>
            <a:off x="2718352" y="1459626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EB3700-130F-DC57-39BD-DA1689F5BF0D}"/>
              </a:ext>
            </a:extLst>
          </p:cNvPr>
          <p:cNvCxnSpPr/>
          <p:nvPr/>
        </p:nvCxnSpPr>
        <p:spPr>
          <a:xfrm>
            <a:off x="2718352" y="1976746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E500E5-8345-D1ED-9774-31C329539006}"/>
              </a:ext>
            </a:extLst>
          </p:cNvPr>
          <p:cNvSpPr txBox="1"/>
          <p:nvPr/>
        </p:nvSpPr>
        <p:spPr>
          <a:xfrm>
            <a:off x="2932517" y="1986648"/>
            <a:ext cx="1062900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140 MW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B20A47-0035-846A-0686-993B000CEC0D}"/>
              </a:ext>
            </a:extLst>
          </p:cNvPr>
          <p:cNvSpPr txBox="1"/>
          <p:nvPr/>
        </p:nvSpPr>
        <p:spPr>
          <a:xfrm>
            <a:off x="2946953" y="1504861"/>
            <a:ext cx="1048464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100 MW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2F3670-9D54-A4E1-4A23-BF8D706D80CF}"/>
              </a:ext>
            </a:extLst>
          </p:cNvPr>
          <p:cNvCxnSpPr/>
          <p:nvPr/>
        </p:nvCxnSpPr>
        <p:spPr>
          <a:xfrm flipV="1">
            <a:off x="834887" y="2841560"/>
            <a:ext cx="0" cy="1631216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67B968-F37E-53D5-D4A4-2DAD78C595A1}"/>
              </a:ext>
            </a:extLst>
          </p:cNvPr>
          <p:cNvSpPr txBox="1"/>
          <p:nvPr/>
        </p:nvSpPr>
        <p:spPr>
          <a:xfrm rot="16200000">
            <a:off x="-220142" y="3418464"/>
            <a:ext cx="1480928" cy="55399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Early phase</a:t>
            </a:r>
          </a:p>
          <a:p>
            <a:pPr algn="ctr"/>
            <a:r>
              <a:rPr lang="it-IT" b="1" dirty="0">
                <a:solidFill>
                  <a:srgbClr val="003A6A"/>
                </a:solidFill>
              </a:rPr>
              <a:t>0s - 1000s</a:t>
            </a:r>
          </a:p>
        </p:txBody>
      </p:sp>
    </p:spTree>
    <p:extLst>
      <p:ext uri="{BB962C8B-B14F-4D97-AF65-F5344CB8AC3E}">
        <p14:creationId xmlns:p14="http://schemas.microsoft.com/office/powerpoint/2010/main" val="150501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EBCF6-14EE-6434-CAF5-9F20D09DF5C8}"/>
              </a:ext>
            </a:extLst>
          </p:cNvPr>
          <p:cNvSpPr txBox="1"/>
          <p:nvPr/>
        </p:nvSpPr>
        <p:spPr>
          <a:xfrm>
            <a:off x="1917266" y="165738"/>
            <a:ext cx="5309467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Break massflow rate - </a:t>
            </a:r>
            <a:r>
              <a:rPr lang="it-IT" sz="3200" b="1" dirty="0" err="1">
                <a:solidFill>
                  <a:schemeClr val="bg1"/>
                </a:solidFill>
              </a:rPr>
              <a:t>SoT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7BB31E-A369-1494-F522-730026407679}"/>
              </a:ext>
            </a:extLst>
          </p:cNvPr>
          <p:cNvGrpSpPr/>
          <p:nvPr/>
        </p:nvGrpSpPr>
        <p:grpSpPr>
          <a:xfrm>
            <a:off x="1194282" y="1862057"/>
            <a:ext cx="6851614" cy="2905207"/>
            <a:chOff x="861151" y="1540869"/>
            <a:chExt cx="7517875" cy="32238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EA0D60-9FF9-8E85-0A5B-44A4F9F15DD1}"/>
                </a:ext>
              </a:extLst>
            </p:cNvPr>
            <p:cNvGrpSpPr/>
            <p:nvPr/>
          </p:nvGrpSpPr>
          <p:grpSpPr>
            <a:xfrm>
              <a:off x="861151" y="1540869"/>
              <a:ext cx="7517875" cy="3223801"/>
              <a:chOff x="572577" y="1348199"/>
              <a:chExt cx="8261523" cy="3399985"/>
            </a:xfrm>
          </p:grpSpPr>
          <p:pic>
            <p:nvPicPr>
              <p:cNvPr id="10" name="Picture 9" descr="A graph with lines and numbers&#10;&#10;Description automatically generated">
                <a:extLst>
                  <a:ext uri="{FF2B5EF4-FFF2-40B4-BE49-F238E27FC236}">
                    <a16:creationId xmlns:a16="http://schemas.microsoft.com/office/drawing/2014/main" id="{150F12FA-57A1-761B-AB3B-D1FBB28F6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2577" y="1348199"/>
                <a:ext cx="7998845" cy="33999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D4FB311-F9C8-9AED-5F2A-BE23E6653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2989" y="1551399"/>
                <a:ext cx="3821111" cy="2290293"/>
              </a:xfrm>
              <a:prstGeom prst="rect">
                <a:avLst/>
              </a:prstGeom>
              <a:ln w="38100">
                <a:solidFill>
                  <a:srgbClr val="003A6A"/>
                </a:solidFill>
              </a:ln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2E92D-4126-AA95-4A49-F6399ABAB39D}"/>
                  </a:ext>
                </a:extLst>
              </p:cNvPr>
              <p:cNvSpPr txBox="1"/>
              <p:nvPr/>
            </p:nvSpPr>
            <p:spPr>
              <a:xfrm>
                <a:off x="966786" y="1427459"/>
                <a:ext cx="276227" cy="2984719"/>
              </a:xfrm>
              <a:prstGeom prst="rect">
                <a:avLst/>
              </a:prstGeom>
              <a:ln w="28575">
                <a:solidFill>
                  <a:srgbClr val="003A6A"/>
                </a:solidFill>
              </a:ln>
            </p:spPr>
            <p:txBody>
              <a:bodyPr vert="horz" wrap="square" lIns="91440" tIns="0" rIns="91440" bIns="0" rtlCol="0">
                <a:spAutoFit/>
              </a:bodyPr>
              <a:lstStyle/>
              <a:p>
                <a:endParaRPr lang="it-IT" dirty="0"/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FBF88D4-E47D-8D5D-B38A-F158AF7055AC}"/>
                  </a:ext>
                </a:extLst>
              </p:cNvPr>
              <p:cNvCxnSpPr>
                <a:cxnSpLocks/>
                <a:stCxn id="3" idx="3"/>
                <a:endCxn id="9" idx="1"/>
              </p:cNvCxnSpPr>
              <p:nvPr/>
            </p:nvCxnSpPr>
            <p:spPr>
              <a:xfrm flipV="1">
                <a:off x="1243013" y="2696546"/>
                <a:ext cx="3769976" cy="223273"/>
              </a:xfrm>
              <a:prstGeom prst="straightConnector1">
                <a:avLst/>
              </a:prstGeom>
              <a:ln>
                <a:solidFill>
                  <a:srgbClr val="003A6A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 descr="A graph with lines and numbers">
              <a:extLst>
                <a:ext uri="{FF2B5EF4-FFF2-40B4-BE49-F238E27FC236}">
                  <a16:creationId xmlns:a16="http://schemas.microsoft.com/office/drawing/2014/main" id="{A1254D0F-4C24-7645-E256-C4527577F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520" t="60323" b="28276"/>
            <a:stretch/>
          </p:blipFill>
          <p:spPr>
            <a:xfrm>
              <a:off x="6246611" y="4058449"/>
              <a:ext cx="918292" cy="38762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4D8F81-1207-7C8C-389A-CEE47DD3FC47}"/>
              </a:ext>
            </a:extLst>
          </p:cNvPr>
          <p:cNvSpPr txBox="1"/>
          <p:nvPr/>
        </p:nvSpPr>
        <p:spPr>
          <a:xfrm>
            <a:off x="1625599" y="1110643"/>
            <a:ext cx="3131933" cy="43088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</a:rPr>
              <a:t>Saturated blowdown is reached before in MELCOR than in ASTEC</a:t>
            </a:r>
            <a:endParaRPr 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57C28-0314-4057-891C-5ED124F189D4}"/>
              </a:ext>
            </a:extLst>
          </p:cNvPr>
          <p:cNvSpPr txBox="1"/>
          <p:nvPr/>
        </p:nvSpPr>
        <p:spPr>
          <a:xfrm>
            <a:off x="5502886" y="970970"/>
            <a:ext cx="2053614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 MELCOR at 223s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7650A-0130-415F-2B2A-1CCCA0D0C3A1}"/>
              </a:ext>
            </a:extLst>
          </p:cNvPr>
          <p:cNvSpPr txBox="1"/>
          <p:nvPr/>
        </p:nvSpPr>
        <p:spPr>
          <a:xfrm>
            <a:off x="5505226" y="1407357"/>
            <a:ext cx="173149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 ASTEC at 913s</a:t>
            </a:r>
            <a:endParaRPr lang="it-IT" b="1" dirty="0">
              <a:solidFill>
                <a:srgbClr val="003A6A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ACD81F1-8955-D8BB-0C33-AEA207393582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4757532" y="1109470"/>
            <a:ext cx="745354" cy="216617"/>
          </a:xfrm>
          <a:prstGeom prst="bentConnector3">
            <a:avLst/>
          </a:prstGeom>
          <a:ln>
            <a:solidFill>
              <a:srgbClr val="00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562BFD1-5EA4-C673-7C8F-C746598A66DD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4757532" y="1326087"/>
            <a:ext cx="747694" cy="219770"/>
          </a:xfrm>
          <a:prstGeom prst="bentConnector3">
            <a:avLst>
              <a:gd name="adj1" fmla="val 50000"/>
            </a:avLst>
          </a:prstGeom>
          <a:ln>
            <a:solidFill>
              <a:srgbClr val="00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6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0DA0A7-4F80-81DF-BB89-E291A9297E32}"/>
              </a:ext>
            </a:extLst>
          </p:cNvPr>
          <p:cNvSpPr txBox="1"/>
          <p:nvPr/>
        </p:nvSpPr>
        <p:spPr>
          <a:xfrm>
            <a:off x="182880" y="873441"/>
            <a:ext cx="8778240" cy="147732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</a:rPr>
              <a:t>Same predicted behavior and initial peak during subcooled blowdown.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</a:rPr>
              <a:t>The opening of the ADS 1 is practically at the same time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166s ASTEC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167s MELCOR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</a:rPr>
              <a:t>The mass flow rate predicted by the two code is qualitative and quantitative well represented and comparable in this first phase</a:t>
            </a:r>
            <a:endParaRPr lang="it-IT" sz="1600" dirty="0">
              <a:latin typeface="Times New Roman" panose="02020603050405020304" pitchFamily="18" charset="0"/>
            </a:endParaRPr>
          </a:p>
        </p:txBody>
      </p:sp>
      <p:pic>
        <p:nvPicPr>
          <p:cNvPr id="9" name="Picture 8" descr="A graph showing a number of different types of data">
            <a:extLst>
              <a:ext uri="{FF2B5EF4-FFF2-40B4-BE49-F238E27FC236}">
                <a16:creationId xmlns:a16="http://schemas.microsoft.com/office/drawing/2014/main" id="{871A52EB-252C-3B7C-37BA-6C116AC2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955" y="2393933"/>
            <a:ext cx="4188090" cy="2510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80FA4-BF20-C743-F81E-6C152A0E1E40}"/>
              </a:ext>
            </a:extLst>
          </p:cNvPr>
          <p:cNvSpPr txBox="1"/>
          <p:nvPr/>
        </p:nvSpPr>
        <p:spPr>
          <a:xfrm>
            <a:off x="3283826" y="165738"/>
            <a:ext cx="2576346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ADS stage 1</a:t>
            </a:r>
          </a:p>
        </p:txBody>
      </p:sp>
    </p:spTree>
    <p:extLst>
      <p:ext uri="{BB962C8B-B14F-4D97-AF65-F5344CB8AC3E}">
        <p14:creationId xmlns:p14="http://schemas.microsoft.com/office/powerpoint/2010/main" val="369943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529ED-BB42-0932-8DB8-32941D950A69}"/>
              </a:ext>
            </a:extLst>
          </p:cNvPr>
          <p:cNvSpPr txBox="1"/>
          <p:nvPr/>
        </p:nvSpPr>
        <p:spPr>
          <a:xfrm>
            <a:off x="419100" y="1221143"/>
            <a:ext cx="2943225" cy="306467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1° Pressure Equalization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8361-A79A-6FD7-5EDB-2D41515A5A41}"/>
              </a:ext>
            </a:extLst>
          </p:cNvPr>
          <p:cNvSpPr txBox="1"/>
          <p:nvPr/>
        </p:nvSpPr>
        <p:spPr>
          <a:xfrm>
            <a:off x="578718" y="2224465"/>
            <a:ext cx="1095375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ASTEC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8EA7E-6439-8E9D-2F4E-1432F14FE9D9}"/>
              </a:ext>
            </a:extLst>
          </p:cNvPr>
          <p:cNvSpPr txBox="1"/>
          <p:nvPr/>
        </p:nvSpPr>
        <p:spPr>
          <a:xfrm>
            <a:off x="578718" y="1737538"/>
            <a:ext cx="1202457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MELCOR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135-0012-6DA7-5CCF-8523700BC3DB}"/>
              </a:ext>
            </a:extLst>
          </p:cNvPr>
          <p:cNvCxnSpPr/>
          <p:nvPr/>
        </p:nvCxnSpPr>
        <p:spPr>
          <a:xfrm>
            <a:off x="1893405" y="1697443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047444-723B-3D4D-2538-1F066FAFB71F}"/>
              </a:ext>
            </a:extLst>
          </p:cNvPr>
          <p:cNvCxnSpPr/>
          <p:nvPr/>
        </p:nvCxnSpPr>
        <p:spPr>
          <a:xfrm>
            <a:off x="1893405" y="2214563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37A3C8-CAD6-423F-B655-FB34FFDE38F7}"/>
              </a:ext>
            </a:extLst>
          </p:cNvPr>
          <p:cNvSpPr txBox="1"/>
          <p:nvPr/>
        </p:nvSpPr>
        <p:spPr>
          <a:xfrm>
            <a:off x="2157265" y="2224465"/>
            <a:ext cx="97154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1584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1339B-0955-77AB-3CAE-F54A5522BE8B}"/>
              </a:ext>
            </a:extLst>
          </p:cNvPr>
          <p:cNvSpPr txBox="1"/>
          <p:nvPr/>
        </p:nvSpPr>
        <p:spPr>
          <a:xfrm>
            <a:off x="2171701" y="1742678"/>
            <a:ext cx="97154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2000 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C3351-7082-E151-BE7D-2BEE5FAE6F87}"/>
              </a:ext>
            </a:extLst>
          </p:cNvPr>
          <p:cNvSpPr txBox="1"/>
          <p:nvPr/>
        </p:nvSpPr>
        <p:spPr>
          <a:xfrm>
            <a:off x="276430" y="3105142"/>
            <a:ext cx="3228559" cy="83099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phenomenology determines the stop of the break flow rate in both the codes. </a:t>
            </a:r>
            <a:endParaRPr lang="it-IT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64E5088-CFE2-46D4-FB30-9949A0C2A76E}"/>
              </a:ext>
            </a:extLst>
          </p:cNvPr>
          <p:cNvSpPr/>
          <p:nvPr/>
        </p:nvSpPr>
        <p:spPr>
          <a:xfrm rot="16200000">
            <a:off x="1603305" y="1280277"/>
            <a:ext cx="574811" cy="2943224"/>
          </a:xfrm>
          <a:prstGeom prst="leftBrac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2F3226-A8B9-3659-2FAF-29577D8381D2}"/>
              </a:ext>
            </a:extLst>
          </p:cNvPr>
          <p:cNvGrpSpPr/>
          <p:nvPr/>
        </p:nvGrpSpPr>
        <p:grpSpPr>
          <a:xfrm>
            <a:off x="3725574" y="852448"/>
            <a:ext cx="5110311" cy="3090915"/>
            <a:chOff x="3725574" y="1250314"/>
            <a:chExt cx="5110311" cy="30909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F74DE9-AF45-76B7-D1B6-6DD62BD4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5574" y="1250314"/>
              <a:ext cx="5110311" cy="3090915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6CBDD9B-A3CC-8A7D-8EA1-482F45608FEC}"/>
                </a:ext>
              </a:extLst>
            </p:cNvPr>
            <p:cNvCxnSpPr>
              <a:cxnSpLocks/>
            </p:cNvCxnSpPr>
            <p:nvPr/>
          </p:nvCxnSpPr>
          <p:spPr>
            <a:xfrm>
              <a:off x="4450562" y="1347788"/>
              <a:ext cx="0" cy="26836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5A2923-FC23-C3F4-6C16-F4FD9AF9A569}"/>
                </a:ext>
              </a:extLst>
            </p:cNvPr>
            <p:cNvCxnSpPr>
              <a:cxnSpLocks/>
            </p:cNvCxnSpPr>
            <p:nvPr/>
          </p:nvCxnSpPr>
          <p:spPr>
            <a:xfrm>
              <a:off x="4538664" y="1347788"/>
              <a:ext cx="0" cy="26836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6FCBF6-01E1-8B52-7891-8192A6E93E7C}"/>
              </a:ext>
            </a:extLst>
          </p:cNvPr>
          <p:cNvSpPr txBox="1"/>
          <p:nvPr/>
        </p:nvSpPr>
        <p:spPr>
          <a:xfrm>
            <a:off x="2086383" y="149865"/>
            <a:ext cx="4971233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1° Pressure Equalization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03A72-0DE3-F7FE-208F-35BA1373C6C6}"/>
              </a:ext>
            </a:extLst>
          </p:cNvPr>
          <p:cNvSpPr txBox="1"/>
          <p:nvPr/>
        </p:nvSpPr>
        <p:spPr>
          <a:xfrm>
            <a:off x="1472812" y="4038658"/>
            <a:ext cx="6680623" cy="972000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endParaRPr lang="it-IT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2101F-788B-360A-4B27-CBA74CD58EF6}"/>
              </a:ext>
            </a:extLst>
          </p:cNvPr>
          <p:cNvCxnSpPr>
            <a:cxnSpLocks/>
          </p:cNvCxnSpPr>
          <p:nvPr/>
        </p:nvCxnSpPr>
        <p:spPr>
          <a:xfrm>
            <a:off x="1781175" y="4576764"/>
            <a:ext cx="599520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FDEC4A-E21C-124B-914B-337A4913D0B9}"/>
              </a:ext>
            </a:extLst>
          </p:cNvPr>
          <p:cNvSpPr txBox="1"/>
          <p:nvPr/>
        </p:nvSpPr>
        <p:spPr>
          <a:xfrm>
            <a:off x="7436083" y="4649305"/>
            <a:ext cx="556563" cy="276999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 [s]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C3D84-3946-7AE1-F1C1-B9DC97C3427E}"/>
              </a:ext>
            </a:extLst>
          </p:cNvPr>
          <p:cNvSpPr txBox="1"/>
          <p:nvPr/>
        </p:nvSpPr>
        <p:spPr>
          <a:xfrm>
            <a:off x="1792770" y="4133780"/>
            <a:ext cx="1813317" cy="369332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DVI BREAK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RPV pressure </a:t>
            </a:r>
            <a:r>
              <a:rPr lang="it-IT" sz="1200" i="1" dirty="0" err="1">
                <a:solidFill>
                  <a:schemeClr val="bg1"/>
                </a:solidFill>
              </a:rPr>
              <a:t>decrease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5C989-0A34-10F4-8ED5-41B4761E67F6}"/>
              </a:ext>
            </a:extLst>
          </p:cNvPr>
          <p:cNvSpPr txBox="1"/>
          <p:nvPr/>
        </p:nvSpPr>
        <p:spPr>
          <a:xfrm>
            <a:off x="3686787" y="4133780"/>
            <a:ext cx="2289409" cy="369332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ADSs1 </a:t>
            </a:r>
            <a:r>
              <a:rPr lang="it-IT" sz="1200" b="1" u="sng" dirty="0" err="1">
                <a:solidFill>
                  <a:schemeClr val="bg1"/>
                </a:solidFill>
              </a:rPr>
              <a:t>actuation</a:t>
            </a:r>
            <a:endParaRPr lang="it-IT" sz="1200" b="1" u="sng" dirty="0">
              <a:solidFill>
                <a:schemeClr val="bg1"/>
              </a:solidFill>
            </a:endParaRP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RPV </a:t>
            </a:r>
            <a:r>
              <a:rPr lang="it-IT" sz="1200" i="1" dirty="0" err="1">
                <a:solidFill>
                  <a:schemeClr val="bg1"/>
                </a:solidFill>
              </a:rPr>
              <a:t>depressurization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increase</a:t>
            </a:r>
            <a:endParaRPr lang="it-IT" sz="1200" i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EE2EA6-F226-662A-F136-5B3F03DD3825}"/>
              </a:ext>
            </a:extLst>
          </p:cNvPr>
          <p:cNvCxnSpPr/>
          <p:nvPr/>
        </p:nvCxnSpPr>
        <p:spPr>
          <a:xfrm>
            <a:off x="2681268" y="4513699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E6980-D66F-8FB6-D991-1D4324B7BFAB}"/>
              </a:ext>
            </a:extLst>
          </p:cNvPr>
          <p:cNvCxnSpPr/>
          <p:nvPr/>
        </p:nvCxnSpPr>
        <p:spPr>
          <a:xfrm>
            <a:off x="4794250" y="4513699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61B9E8C-243F-4CB4-A488-0BEA6CFFAF62}"/>
              </a:ext>
            </a:extLst>
          </p:cNvPr>
          <p:cNvSpPr txBox="1"/>
          <p:nvPr/>
        </p:nvSpPr>
        <p:spPr>
          <a:xfrm>
            <a:off x="2024678" y="4655966"/>
            <a:ext cx="1061509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0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0 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551C60-2070-1F8C-EDA3-C7F4FB10C6BA}"/>
              </a:ext>
            </a:extLst>
          </p:cNvPr>
          <p:cNvSpPr txBox="1"/>
          <p:nvPr/>
        </p:nvSpPr>
        <p:spPr>
          <a:xfrm>
            <a:off x="4208797" y="4655966"/>
            <a:ext cx="1218603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167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166 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172EAA-A437-6163-6FFE-86CDBCC1F1E6}"/>
              </a:ext>
            </a:extLst>
          </p:cNvPr>
          <p:cNvSpPr txBox="1"/>
          <p:nvPr/>
        </p:nvSpPr>
        <p:spPr>
          <a:xfrm>
            <a:off x="6137335" y="4140130"/>
            <a:ext cx="1477713" cy="184666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1° P. </a:t>
            </a:r>
            <a:r>
              <a:rPr lang="it-IT" sz="1200" b="1" u="sng" dirty="0" err="1">
                <a:solidFill>
                  <a:schemeClr val="bg1"/>
                </a:solidFill>
              </a:rPr>
              <a:t>equalizaition</a:t>
            </a:r>
            <a:endParaRPr lang="it-IT" sz="1200" b="1" u="sng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0493A0-B671-6CDB-B37F-9D3C9695F6E1}"/>
              </a:ext>
            </a:extLst>
          </p:cNvPr>
          <p:cNvCxnSpPr/>
          <p:nvPr/>
        </p:nvCxnSpPr>
        <p:spPr>
          <a:xfrm>
            <a:off x="6838950" y="4520049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6ADE795-6B99-A25F-FBDF-8237BAFDE3A6}"/>
              </a:ext>
            </a:extLst>
          </p:cNvPr>
          <p:cNvSpPr txBox="1"/>
          <p:nvPr/>
        </p:nvSpPr>
        <p:spPr>
          <a:xfrm>
            <a:off x="6253497" y="4662316"/>
            <a:ext cx="129715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2000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1584 s</a:t>
            </a:r>
          </a:p>
        </p:txBody>
      </p:sp>
    </p:spTree>
    <p:extLst>
      <p:ext uri="{BB962C8B-B14F-4D97-AF65-F5344CB8AC3E}">
        <p14:creationId xmlns:p14="http://schemas.microsoft.com/office/powerpoint/2010/main" val="181426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74DE9-AF45-76B7-D1B6-6DD62BD4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574" y="1250314"/>
            <a:ext cx="5110311" cy="3090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529ED-BB42-0932-8DB8-32941D950A69}"/>
              </a:ext>
            </a:extLst>
          </p:cNvPr>
          <p:cNvSpPr txBox="1"/>
          <p:nvPr/>
        </p:nvSpPr>
        <p:spPr>
          <a:xfrm>
            <a:off x="419100" y="1221143"/>
            <a:ext cx="2943225" cy="306467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2° Pressure Equalization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8361-A79A-6FD7-5EDB-2D41515A5A41}"/>
              </a:ext>
            </a:extLst>
          </p:cNvPr>
          <p:cNvSpPr txBox="1"/>
          <p:nvPr/>
        </p:nvSpPr>
        <p:spPr>
          <a:xfrm>
            <a:off x="578718" y="2224465"/>
            <a:ext cx="1095375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ASTEC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8EA7E-6439-8E9D-2F4E-1432F14FE9D9}"/>
              </a:ext>
            </a:extLst>
          </p:cNvPr>
          <p:cNvSpPr txBox="1"/>
          <p:nvPr/>
        </p:nvSpPr>
        <p:spPr>
          <a:xfrm>
            <a:off x="578718" y="1737538"/>
            <a:ext cx="1202457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MELCOR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135-0012-6DA7-5CCF-8523700BC3DB}"/>
              </a:ext>
            </a:extLst>
          </p:cNvPr>
          <p:cNvCxnSpPr/>
          <p:nvPr/>
        </p:nvCxnSpPr>
        <p:spPr>
          <a:xfrm>
            <a:off x="1893405" y="1697443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047444-723B-3D4D-2538-1F066FAFB71F}"/>
              </a:ext>
            </a:extLst>
          </p:cNvPr>
          <p:cNvCxnSpPr/>
          <p:nvPr/>
        </p:nvCxnSpPr>
        <p:spPr>
          <a:xfrm>
            <a:off x="1893405" y="2214563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37A3C8-CAD6-423F-B655-FB34FFDE38F7}"/>
              </a:ext>
            </a:extLst>
          </p:cNvPr>
          <p:cNvSpPr txBox="1"/>
          <p:nvPr/>
        </p:nvSpPr>
        <p:spPr>
          <a:xfrm>
            <a:off x="2157265" y="2224465"/>
            <a:ext cx="97154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6006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1339B-0955-77AB-3CAE-F54A5522BE8B}"/>
              </a:ext>
            </a:extLst>
          </p:cNvPr>
          <p:cNvSpPr txBox="1"/>
          <p:nvPr/>
        </p:nvSpPr>
        <p:spPr>
          <a:xfrm>
            <a:off x="2171701" y="1742678"/>
            <a:ext cx="97154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3315 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C3351-7082-E151-BE7D-2BEE5FAE6F87}"/>
              </a:ext>
            </a:extLst>
          </p:cNvPr>
          <p:cNvSpPr txBox="1"/>
          <p:nvPr/>
        </p:nvSpPr>
        <p:spPr>
          <a:xfrm>
            <a:off x="276430" y="3200392"/>
            <a:ext cx="3315069" cy="83099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pressure in the RPV becomes higher again and, consequently,  the break flow rate start again.</a:t>
            </a:r>
            <a:endParaRPr lang="it-IT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64E5088-CFE2-46D4-FB30-9949A0C2A76E}"/>
              </a:ext>
            </a:extLst>
          </p:cNvPr>
          <p:cNvSpPr/>
          <p:nvPr/>
        </p:nvSpPr>
        <p:spPr>
          <a:xfrm rot="16200000">
            <a:off x="1603305" y="1280277"/>
            <a:ext cx="574811" cy="2943224"/>
          </a:xfrm>
          <a:prstGeom prst="leftBrac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3A4B07-894A-7729-438C-B30CF4F7373A}"/>
              </a:ext>
            </a:extLst>
          </p:cNvPr>
          <p:cNvCxnSpPr>
            <a:cxnSpLocks/>
          </p:cNvCxnSpPr>
          <p:nvPr/>
        </p:nvCxnSpPr>
        <p:spPr>
          <a:xfrm>
            <a:off x="4848225" y="1347788"/>
            <a:ext cx="0" cy="268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D7A023-9204-A327-244C-A17C0B9AF36F}"/>
              </a:ext>
            </a:extLst>
          </p:cNvPr>
          <p:cNvCxnSpPr>
            <a:cxnSpLocks/>
          </p:cNvCxnSpPr>
          <p:nvPr/>
        </p:nvCxnSpPr>
        <p:spPr>
          <a:xfrm>
            <a:off x="5470525" y="1347788"/>
            <a:ext cx="0" cy="268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444E2B-9C87-7D0E-49BD-CD00309CA8DF}"/>
              </a:ext>
            </a:extLst>
          </p:cNvPr>
          <p:cNvSpPr txBox="1"/>
          <p:nvPr/>
        </p:nvSpPr>
        <p:spPr>
          <a:xfrm>
            <a:off x="2086383" y="149865"/>
            <a:ext cx="4971233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2° Pressure Equalization</a:t>
            </a:r>
          </a:p>
        </p:txBody>
      </p:sp>
    </p:spTree>
    <p:extLst>
      <p:ext uri="{BB962C8B-B14F-4D97-AF65-F5344CB8AC3E}">
        <p14:creationId xmlns:p14="http://schemas.microsoft.com/office/powerpoint/2010/main" val="138542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7B8516-923C-27C7-3425-0092EE7250CA}"/>
              </a:ext>
            </a:extLst>
          </p:cNvPr>
          <p:cNvGrpSpPr/>
          <p:nvPr/>
        </p:nvGrpSpPr>
        <p:grpSpPr>
          <a:xfrm>
            <a:off x="149087" y="910678"/>
            <a:ext cx="4527688" cy="2632002"/>
            <a:chOff x="149087" y="1777453"/>
            <a:chExt cx="4527688" cy="2632002"/>
          </a:xfrm>
        </p:grpSpPr>
        <p:pic>
          <p:nvPicPr>
            <p:cNvPr id="10" name="Picture 9" descr="A graph with lines and numbers&#10;&#10;Description automatically generated">
              <a:extLst>
                <a:ext uri="{FF2B5EF4-FFF2-40B4-BE49-F238E27FC236}">
                  <a16:creationId xmlns:a16="http://schemas.microsoft.com/office/drawing/2014/main" id="{150F12FA-57A1-761B-AB3B-D1FBB28F6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879"/>
            <a:stretch/>
          </p:blipFill>
          <p:spPr>
            <a:xfrm>
              <a:off x="149087" y="1777453"/>
              <a:ext cx="4527688" cy="263200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A310825-241D-40A4-CA2A-BE376984B46B}"/>
                </a:ext>
              </a:extLst>
            </p:cNvPr>
            <p:cNvSpPr txBox="1"/>
            <p:nvPr/>
          </p:nvSpPr>
          <p:spPr>
            <a:xfrm>
              <a:off x="676254" y="1857377"/>
              <a:ext cx="981096" cy="2304000"/>
            </a:xfrm>
            <a:prstGeom prst="rect">
              <a:avLst/>
            </a:prstGeom>
            <a:ln w="28575">
              <a:solidFill>
                <a:srgbClr val="003A6A"/>
              </a:solidFill>
            </a:ln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dirty="0"/>
            </a:p>
          </p:txBody>
        </p:sp>
      </p:grpSp>
      <p:pic>
        <p:nvPicPr>
          <p:cNvPr id="3" name="Picture 2" descr="A graph with lines and numbers">
            <a:extLst>
              <a:ext uri="{FF2B5EF4-FFF2-40B4-BE49-F238E27FC236}">
                <a16:creationId xmlns:a16="http://schemas.microsoft.com/office/drawing/2014/main" id="{A47E9E69-1459-3C86-9369-057BAC6F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97" t="34160" b="27480"/>
          <a:stretch/>
        </p:blipFill>
        <p:spPr>
          <a:xfrm>
            <a:off x="367944" y="3542680"/>
            <a:ext cx="1597715" cy="100965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E443B66-FC93-AF0C-21F9-5AE126A3AF3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841553" y="990602"/>
            <a:ext cx="4153360" cy="919401"/>
          </a:xfrm>
          <a:prstGeom prst="roundRect">
            <a:avLst/>
          </a:prstGeom>
          <a:solidFill>
            <a:srgbClr val="003A6A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it-IT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ASTEC predict a delayed restart of water injection through the break from the primary side to the cavity.</a:t>
            </a:r>
            <a:endParaRPr lang="it-IT" altLang="it-IT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2CD3C8-6960-358F-773C-C0A72072A569}"/>
              </a:ext>
            </a:extLst>
          </p:cNvPr>
          <p:cNvCxnSpPr>
            <a:stCxn id="8" idx="2"/>
          </p:cNvCxnSpPr>
          <p:nvPr/>
        </p:nvCxnSpPr>
        <p:spPr>
          <a:xfrm>
            <a:off x="6918233" y="1910003"/>
            <a:ext cx="0" cy="1174720"/>
          </a:xfrm>
          <a:prstGeom prst="straightConnector1">
            <a:avLst/>
          </a:prstGeom>
          <a:ln w="28575">
            <a:solidFill>
              <a:srgbClr val="00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669E58-D79B-E3F8-0070-D02ECB44873C}"/>
              </a:ext>
            </a:extLst>
          </p:cNvPr>
          <p:cNvSpPr txBox="1"/>
          <p:nvPr/>
        </p:nvSpPr>
        <p:spPr>
          <a:xfrm>
            <a:off x="4790941" y="3086822"/>
            <a:ext cx="4254583" cy="55399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codes predict the same phenomenology with different timing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03657-1A9D-4020-2009-218295F6F161}"/>
              </a:ext>
            </a:extLst>
          </p:cNvPr>
          <p:cNvSpPr txBox="1"/>
          <p:nvPr/>
        </p:nvSpPr>
        <p:spPr>
          <a:xfrm>
            <a:off x="46562" y="131294"/>
            <a:ext cx="9050876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Break massflow rate – </a:t>
            </a:r>
            <a:r>
              <a:rPr lang="it-IT" sz="3200" b="1" dirty="0" err="1">
                <a:solidFill>
                  <a:schemeClr val="bg1"/>
                </a:solidFill>
              </a:rPr>
              <a:t>Between</a:t>
            </a:r>
            <a:r>
              <a:rPr lang="it-IT" sz="3200" b="1" dirty="0">
                <a:solidFill>
                  <a:schemeClr val="bg1"/>
                </a:solidFill>
              </a:rPr>
              <a:t> 1° and 2° </a:t>
            </a:r>
            <a:r>
              <a:rPr lang="it-IT" sz="3200" b="1" dirty="0" err="1">
                <a:solidFill>
                  <a:schemeClr val="bg1"/>
                </a:solidFill>
              </a:rPr>
              <a:t>Eq</a:t>
            </a:r>
            <a:r>
              <a:rPr lang="it-IT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38AF16-D6BA-622D-4770-6C0FE63FBA95}"/>
              </a:ext>
            </a:extLst>
          </p:cNvPr>
          <p:cNvSpPr txBox="1"/>
          <p:nvPr/>
        </p:nvSpPr>
        <p:spPr>
          <a:xfrm>
            <a:off x="2263141" y="4088056"/>
            <a:ext cx="6659879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600" u="sng" dirty="0">
                <a:solidFill>
                  <a:srgbClr val="FF6600"/>
                </a:solidFill>
              </a:rPr>
              <a:t>Why 2° equalization and restart of the break massflow rate again?</a:t>
            </a:r>
          </a:p>
        </p:txBody>
      </p:sp>
    </p:spTree>
    <p:extLst>
      <p:ext uri="{BB962C8B-B14F-4D97-AF65-F5344CB8AC3E}">
        <p14:creationId xmlns:p14="http://schemas.microsoft.com/office/powerpoint/2010/main" val="221225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49255-18D5-3D22-7B20-47F1FC11B9B0}"/>
              </a:ext>
            </a:extLst>
          </p:cNvPr>
          <p:cNvSpPr txBox="1"/>
          <p:nvPr/>
        </p:nvSpPr>
        <p:spPr>
          <a:xfrm>
            <a:off x="2534422" y="149865"/>
            <a:ext cx="4721164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PSS VENT reverse flow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7E0ED-C81A-9595-884B-4F156413B5FE}"/>
              </a:ext>
            </a:extLst>
          </p:cNvPr>
          <p:cNvGrpSpPr/>
          <p:nvPr/>
        </p:nvGrpSpPr>
        <p:grpSpPr>
          <a:xfrm>
            <a:off x="2211418" y="1059285"/>
            <a:ext cx="4721164" cy="3507530"/>
            <a:chOff x="2211418" y="1059285"/>
            <a:chExt cx="4721164" cy="3507530"/>
          </a:xfrm>
        </p:grpSpPr>
        <p:pic>
          <p:nvPicPr>
            <p:cNvPr id="22" name="Picture 23">
              <a:extLst>
                <a:ext uri="{FF2B5EF4-FFF2-40B4-BE49-F238E27FC236}">
                  <a16:creationId xmlns:a16="http://schemas.microsoft.com/office/drawing/2014/main" id="{CD3FC28D-0549-00A7-6C15-D4AA1D25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418" y="1059285"/>
              <a:ext cx="4721164" cy="3507530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7930C2-CFEA-3E24-1FAC-D2CB1708BEAE}"/>
                </a:ext>
              </a:extLst>
            </p:cNvPr>
            <p:cNvSpPr txBox="1"/>
            <p:nvPr/>
          </p:nvSpPr>
          <p:spPr>
            <a:xfrm>
              <a:off x="2534422" y="1816905"/>
              <a:ext cx="1453378" cy="2437595"/>
            </a:xfrm>
            <a:prstGeom prst="rect">
              <a:avLst/>
            </a:prstGeom>
            <a:noFill/>
            <a:ln w="28575">
              <a:solidFill>
                <a:srgbClr val="003A6A"/>
              </a:solidFill>
            </a:ln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dirty="0"/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C57CB6E8-A795-0925-7D6D-F8EED12828D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8176" y="3634585"/>
              <a:ext cx="317500" cy="266700"/>
            </a:xfrm>
            <a:prstGeom prst="curvedConnector3">
              <a:avLst>
                <a:gd name="adj1" fmla="val 128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D9867F8-3CE1-EF78-986E-FAC9108C448C}"/>
                </a:ext>
              </a:extLst>
            </p:cNvPr>
            <p:cNvCxnSpPr/>
            <p:nvPr/>
          </p:nvCxnSpPr>
          <p:spPr>
            <a:xfrm flipV="1">
              <a:off x="3241676" y="2346325"/>
              <a:ext cx="0" cy="9334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FEEBAA59-7555-A797-C440-49330A518E29}"/>
                </a:ext>
              </a:extLst>
            </p:cNvPr>
            <p:cNvCxnSpPr/>
            <p:nvPr/>
          </p:nvCxnSpPr>
          <p:spPr>
            <a:xfrm flipV="1">
              <a:off x="3167063" y="1960563"/>
              <a:ext cx="342900" cy="109537"/>
            </a:xfrm>
            <a:prstGeom prst="curvedConnector3">
              <a:avLst>
                <a:gd name="adj1" fmla="val 4167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B4279D79-2A20-C168-FA56-FF1FCC8CEE5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1327" y="1960564"/>
              <a:ext cx="188915" cy="116205"/>
            </a:xfrm>
            <a:prstGeom prst="curvedConnector3">
              <a:avLst>
                <a:gd name="adj1" fmla="val 462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479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49255-18D5-3D22-7B20-47F1FC11B9B0}"/>
              </a:ext>
            </a:extLst>
          </p:cNvPr>
          <p:cNvSpPr txBox="1"/>
          <p:nvPr/>
        </p:nvSpPr>
        <p:spPr>
          <a:xfrm>
            <a:off x="2534422" y="149865"/>
            <a:ext cx="4721164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PSS VENT reverse 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18FD0-F316-6A8E-8FFE-9B88620C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7" y="1245814"/>
            <a:ext cx="4800318" cy="28727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33C5B8-F13D-A041-DDF6-520C12449FB6}"/>
              </a:ext>
            </a:extLst>
          </p:cNvPr>
          <p:cNvGrpSpPr/>
          <p:nvPr/>
        </p:nvGrpSpPr>
        <p:grpSpPr>
          <a:xfrm>
            <a:off x="1733001" y="4189066"/>
            <a:ext cx="6618519" cy="969497"/>
            <a:chOff x="1762538" y="4074766"/>
            <a:chExt cx="6324005" cy="9694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947358-D6B0-5BCC-E62B-F71CFE46B082}"/>
                </a:ext>
              </a:extLst>
            </p:cNvPr>
            <p:cNvSpPr txBox="1"/>
            <p:nvPr/>
          </p:nvSpPr>
          <p:spPr>
            <a:xfrm>
              <a:off x="2048978" y="4213266"/>
              <a:ext cx="6037565" cy="830997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r>
                <a:rPr lang="it-IT" b="1" dirty="0" err="1">
                  <a:solidFill>
                    <a:srgbClr val="FF0000"/>
                  </a:solidFill>
                </a:rPr>
                <a:t>This</a:t>
              </a:r>
              <a:r>
                <a:rPr lang="it-IT" b="1" dirty="0">
                  <a:solidFill>
                    <a:srgbClr val="FF0000"/>
                  </a:solidFill>
                </a:rPr>
                <a:t> </a:t>
              </a:r>
              <a:r>
                <a:rPr lang="it-IT" b="1" dirty="0" err="1">
                  <a:solidFill>
                    <a:srgbClr val="FF0000"/>
                  </a:solidFill>
                </a:rPr>
                <a:t>phenomenon</a:t>
              </a:r>
              <a:r>
                <a:rPr lang="it-IT" b="1" dirty="0">
                  <a:solidFill>
                    <a:srgbClr val="FF0000"/>
                  </a:solidFill>
                </a:rPr>
                <a:t> </a:t>
              </a:r>
              <a:r>
                <a:rPr lang="it-IT" b="1" dirty="0" err="1">
                  <a:solidFill>
                    <a:srgbClr val="FF0000"/>
                  </a:solidFill>
                </a:rPr>
                <a:t>influenced</a:t>
              </a:r>
              <a:r>
                <a:rPr lang="it-IT" b="1" dirty="0">
                  <a:solidFill>
                    <a:srgbClr val="FF0000"/>
                  </a:solidFill>
                </a:rPr>
                <a:t> the DW pressure, the restart of the BREAK massflow rate and the cavity </a:t>
              </a:r>
              <a:r>
                <a:rPr lang="it-IT" b="1" dirty="0" err="1">
                  <a:solidFill>
                    <a:srgbClr val="FF0000"/>
                  </a:solidFill>
                </a:rPr>
                <a:t>level</a:t>
              </a:r>
              <a:r>
                <a:rPr lang="it-IT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5ED72E-538C-1C41-E471-AF7D8D01C550}"/>
                </a:ext>
              </a:extLst>
            </p:cNvPr>
            <p:cNvSpPr txBox="1"/>
            <p:nvPr/>
          </p:nvSpPr>
          <p:spPr>
            <a:xfrm>
              <a:off x="1762538" y="4074766"/>
              <a:ext cx="418641" cy="830997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sz="54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9F89B-1EC8-0333-7629-A6B77AA4855B}"/>
              </a:ext>
            </a:extLst>
          </p:cNvPr>
          <p:cNvGrpSpPr/>
          <p:nvPr/>
        </p:nvGrpSpPr>
        <p:grpSpPr>
          <a:xfrm>
            <a:off x="5586322" y="854235"/>
            <a:ext cx="3100478" cy="2220490"/>
            <a:chOff x="2211418" y="1059285"/>
            <a:chExt cx="4721164" cy="3507530"/>
          </a:xfrm>
        </p:grpSpPr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4C2CD652-84BB-3BBC-4A68-970FCB13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418" y="1059285"/>
              <a:ext cx="4721164" cy="350753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C90493-A2A8-E039-FE2A-277576BAAE72}"/>
                </a:ext>
              </a:extLst>
            </p:cNvPr>
            <p:cNvSpPr txBox="1"/>
            <p:nvPr/>
          </p:nvSpPr>
          <p:spPr>
            <a:xfrm>
              <a:off x="2534422" y="1816905"/>
              <a:ext cx="1453378" cy="2437595"/>
            </a:xfrm>
            <a:prstGeom prst="rect">
              <a:avLst/>
            </a:prstGeom>
            <a:noFill/>
            <a:ln w="28575">
              <a:solidFill>
                <a:srgbClr val="003A6A"/>
              </a:solidFill>
            </a:ln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dirty="0"/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1F058099-56CB-9289-FDF8-439BEC8EBC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78176" y="3634585"/>
              <a:ext cx="317500" cy="266700"/>
            </a:xfrm>
            <a:prstGeom prst="curvedConnector3">
              <a:avLst>
                <a:gd name="adj1" fmla="val 128000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0327F7-4B8C-A91D-F2C0-E669DC9BD1B9}"/>
                </a:ext>
              </a:extLst>
            </p:cNvPr>
            <p:cNvCxnSpPr/>
            <p:nvPr/>
          </p:nvCxnSpPr>
          <p:spPr>
            <a:xfrm flipV="1">
              <a:off x="3241676" y="2346325"/>
              <a:ext cx="0" cy="9334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1A074A4E-8B25-A43E-4053-C2AE1788B73D}"/>
                </a:ext>
              </a:extLst>
            </p:cNvPr>
            <p:cNvCxnSpPr/>
            <p:nvPr/>
          </p:nvCxnSpPr>
          <p:spPr>
            <a:xfrm flipV="1">
              <a:off x="3167063" y="1960563"/>
              <a:ext cx="342900" cy="109537"/>
            </a:xfrm>
            <a:prstGeom prst="curvedConnector3">
              <a:avLst>
                <a:gd name="adj1" fmla="val 4167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9FDF45BE-EA85-EDF1-E810-1BFCA6C3570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81327" y="1960564"/>
              <a:ext cx="188915" cy="116205"/>
            </a:xfrm>
            <a:prstGeom prst="curvedConnector3">
              <a:avLst>
                <a:gd name="adj1" fmla="val 462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CC59E7-86B8-92E2-55BF-645F9256995A}"/>
              </a:ext>
            </a:extLst>
          </p:cNvPr>
          <p:cNvSpPr txBox="1"/>
          <p:nvPr/>
        </p:nvSpPr>
        <p:spPr>
          <a:xfrm>
            <a:off x="5531030" y="3133564"/>
            <a:ext cx="3211062" cy="953453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it-IT" sz="1400" dirty="0">
                <a:solidFill>
                  <a:schemeClr val="bg1"/>
                </a:solidFill>
              </a:rPr>
              <a:t>Due to: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bg1"/>
                </a:solidFill>
              </a:rPr>
              <a:t>PSS </a:t>
            </a:r>
            <a:r>
              <a:rPr lang="it-IT" sz="1400" dirty="0" err="1">
                <a:solidFill>
                  <a:schemeClr val="bg1"/>
                </a:solidFill>
              </a:rPr>
              <a:t>gravity</a:t>
            </a:r>
            <a:r>
              <a:rPr lang="it-IT" sz="1400" dirty="0">
                <a:solidFill>
                  <a:schemeClr val="bg1"/>
                </a:solidFill>
              </a:rPr>
              <a:t> head;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chemeClr val="bg1"/>
                </a:solidFill>
              </a:rPr>
              <a:t>Major </a:t>
            </a:r>
            <a:r>
              <a:rPr lang="it-IT" sz="1400" dirty="0" err="1">
                <a:solidFill>
                  <a:schemeClr val="bg1"/>
                </a:solidFill>
              </a:rPr>
              <a:t>condensation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phenomena</a:t>
            </a:r>
            <a:r>
              <a:rPr lang="it-IT" sz="1400" dirty="0">
                <a:solidFill>
                  <a:schemeClr val="bg1"/>
                </a:solidFill>
              </a:rPr>
              <a:t> in DW </a:t>
            </a:r>
            <a:r>
              <a:rPr lang="it-IT" sz="1400" dirty="0" err="1">
                <a:solidFill>
                  <a:schemeClr val="bg1"/>
                </a:solidFill>
              </a:rPr>
              <a:t>than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 err="1">
                <a:solidFill>
                  <a:schemeClr val="bg1"/>
                </a:solidFill>
              </a:rPr>
              <a:t>suppression</a:t>
            </a:r>
            <a:r>
              <a:rPr lang="it-IT" sz="1400" dirty="0">
                <a:solidFill>
                  <a:schemeClr val="bg1"/>
                </a:solidFill>
              </a:rPr>
              <a:t> in PSS</a:t>
            </a:r>
          </a:p>
        </p:txBody>
      </p:sp>
    </p:spTree>
    <p:extLst>
      <p:ext uri="{BB962C8B-B14F-4D97-AF65-F5344CB8AC3E}">
        <p14:creationId xmlns:p14="http://schemas.microsoft.com/office/powerpoint/2010/main" val="179529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74DE9-AF45-76B7-D1B6-6DD62BD4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574" y="1063025"/>
            <a:ext cx="5110311" cy="3090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529ED-BB42-0932-8DB8-32941D950A69}"/>
              </a:ext>
            </a:extLst>
          </p:cNvPr>
          <p:cNvSpPr txBox="1"/>
          <p:nvPr/>
        </p:nvSpPr>
        <p:spPr>
          <a:xfrm>
            <a:off x="419100" y="1221143"/>
            <a:ext cx="2943225" cy="306467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Reverse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B8361-A79A-6FD7-5EDB-2D41515A5A41}"/>
              </a:ext>
            </a:extLst>
          </p:cNvPr>
          <p:cNvSpPr txBox="1"/>
          <p:nvPr/>
        </p:nvSpPr>
        <p:spPr>
          <a:xfrm>
            <a:off x="578718" y="2224465"/>
            <a:ext cx="1095375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ASTEC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8EA7E-6439-8E9D-2F4E-1432F14FE9D9}"/>
              </a:ext>
            </a:extLst>
          </p:cNvPr>
          <p:cNvSpPr txBox="1"/>
          <p:nvPr/>
        </p:nvSpPr>
        <p:spPr>
          <a:xfrm>
            <a:off x="578718" y="1737538"/>
            <a:ext cx="1202457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003A6A"/>
                </a:solidFill>
              </a:rPr>
              <a:t>MELCOR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3F6135-0012-6DA7-5CCF-8523700BC3DB}"/>
              </a:ext>
            </a:extLst>
          </p:cNvPr>
          <p:cNvCxnSpPr/>
          <p:nvPr/>
        </p:nvCxnSpPr>
        <p:spPr>
          <a:xfrm>
            <a:off x="1893405" y="1697443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047444-723B-3D4D-2538-1F066FAFB71F}"/>
              </a:ext>
            </a:extLst>
          </p:cNvPr>
          <p:cNvCxnSpPr/>
          <p:nvPr/>
        </p:nvCxnSpPr>
        <p:spPr>
          <a:xfrm>
            <a:off x="1893405" y="2214563"/>
            <a:ext cx="0" cy="357187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F37A3C8-CAD6-423F-B655-FB34FFDE38F7}"/>
              </a:ext>
            </a:extLst>
          </p:cNvPr>
          <p:cNvSpPr txBox="1"/>
          <p:nvPr/>
        </p:nvSpPr>
        <p:spPr>
          <a:xfrm>
            <a:off x="2157265" y="2224465"/>
            <a:ext cx="97154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5534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91339B-0955-77AB-3CAE-F54A5522BE8B}"/>
              </a:ext>
            </a:extLst>
          </p:cNvPr>
          <p:cNvSpPr txBox="1"/>
          <p:nvPr/>
        </p:nvSpPr>
        <p:spPr>
          <a:xfrm>
            <a:off x="2171701" y="1742678"/>
            <a:ext cx="971549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rgbClr val="003A6A"/>
                </a:solidFill>
              </a:rPr>
              <a:t>3010 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64E5088-CFE2-46D4-FB30-9949A0C2A76E}"/>
              </a:ext>
            </a:extLst>
          </p:cNvPr>
          <p:cNvSpPr/>
          <p:nvPr/>
        </p:nvSpPr>
        <p:spPr>
          <a:xfrm rot="16200000">
            <a:off x="1603305" y="1280277"/>
            <a:ext cx="574811" cy="2943224"/>
          </a:xfrm>
          <a:prstGeom prst="leftBrac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B49255-18D5-3D22-7B20-47F1FC11B9B0}"/>
              </a:ext>
            </a:extLst>
          </p:cNvPr>
          <p:cNvSpPr txBox="1"/>
          <p:nvPr/>
        </p:nvSpPr>
        <p:spPr>
          <a:xfrm>
            <a:off x="2534422" y="149865"/>
            <a:ext cx="4721164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PSS VENT reverse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9A960-A087-BE8B-7DCA-0E5A1505CBB4}"/>
              </a:ext>
            </a:extLst>
          </p:cNvPr>
          <p:cNvSpPr txBox="1"/>
          <p:nvPr/>
        </p:nvSpPr>
        <p:spPr>
          <a:xfrm>
            <a:off x="6428270" y="1273211"/>
            <a:ext cx="1286980" cy="12319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4BCAB-7B21-CFDC-691C-F75C395946D4}"/>
              </a:ext>
            </a:extLst>
          </p:cNvPr>
          <p:cNvSpPr txBox="1"/>
          <p:nvPr/>
        </p:nvSpPr>
        <p:spPr>
          <a:xfrm>
            <a:off x="164145" y="3131870"/>
            <a:ext cx="3718796" cy="55399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/>
              <a:t>MELCOR m</a:t>
            </a:r>
            <a:r>
              <a:rPr lang="en-US" dirty="0"/>
              <a:t>ajor condensation in the DW structure.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D5A934-7A58-4401-ECEC-D6D5459AB3FA}"/>
              </a:ext>
            </a:extLst>
          </p:cNvPr>
          <p:cNvSpPr txBox="1"/>
          <p:nvPr/>
        </p:nvSpPr>
        <p:spPr>
          <a:xfrm>
            <a:off x="1518334" y="4269877"/>
            <a:ext cx="6753339" cy="612934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This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phenomenon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brings</a:t>
            </a:r>
            <a:r>
              <a:rPr lang="it-IT" dirty="0">
                <a:solidFill>
                  <a:schemeClr val="bg1"/>
                </a:solidFill>
              </a:rPr>
              <a:t> to a </a:t>
            </a:r>
            <a:r>
              <a:rPr lang="it-IT" dirty="0" err="1">
                <a:solidFill>
                  <a:schemeClr val="bg1"/>
                </a:solidFill>
              </a:rPr>
              <a:t>faster</a:t>
            </a:r>
            <a:r>
              <a:rPr lang="it-IT" dirty="0">
                <a:solidFill>
                  <a:schemeClr val="bg1"/>
                </a:solidFill>
              </a:rPr>
              <a:t> 2° pressure equalization in MELCOR </a:t>
            </a:r>
            <a:r>
              <a:rPr lang="it-IT" dirty="0" err="1">
                <a:solidFill>
                  <a:schemeClr val="bg1"/>
                </a:solidFill>
              </a:rPr>
              <a:t>than</a:t>
            </a:r>
            <a:r>
              <a:rPr lang="it-IT" dirty="0">
                <a:solidFill>
                  <a:schemeClr val="bg1"/>
                </a:solidFill>
              </a:rPr>
              <a:t> ASTEC </a:t>
            </a:r>
            <a:r>
              <a:rPr lang="it-IT" dirty="0" err="1">
                <a:solidFill>
                  <a:schemeClr val="bg1"/>
                </a:solidFill>
              </a:rPr>
              <a:t>predictions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52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7B8516-923C-27C7-3425-0092EE7250CA}"/>
              </a:ext>
            </a:extLst>
          </p:cNvPr>
          <p:cNvGrpSpPr/>
          <p:nvPr/>
        </p:nvGrpSpPr>
        <p:grpSpPr>
          <a:xfrm>
            <a:off x="149087" y="910678"/>
            <a:ext cx="4527688" cy="2632002"/>
            <a:chOff x="149087" y="1777453"/>
            <a:chExt cx="4527688" cy="2632002"/>
          </a:xfrm>
        </p:grpSpPr>
        <p:pic>
          <p:nvPicPr>
            <p:cNvPr id="10" name="Picture 9" descr="A graph with lines and numbers&#10;&#10;Description automatically generated">
              <a:extLst>
                <a:ext uri="{FF2B5EF4-FFF2-40B4-BE49-F238E27FC236}">
                  <a16:creationId xmlns:a16="http://schemas.microsoft.com/office/drawing/2014/main" id="{150F12FA-57A1-761B-AB3B-D1FBB28F6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879"/>
            <a:stretch/>
          </p:blipFill>
          <p:spPr>
            <a:xfrm>
              <a:off x="149087" y="1777453"/>
              <a:ext cx="4527688" cy="263200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A310825-241D-40A4-CA2A-BE376984B46B}"/>
                </a:ext>
              </a:extLst>
            </p:cNvPr>
            <p:cNvSpPr txBox="1"/>
            <p:nvPr/>
          </p:nvSpPr>
          <p:spPr>
            <a:xfrm>
              <a:off x="1054099" y="1857377"/>
              <a:ext cx="822326" cy="2304000"/>
            </a:xfrm>
            <a:prstGeom prst="rect">
              <a:avLst/>
            </a:prstGeom>
            <a:ln w="28575">
              <a:solidFill>
                <a:srgbClr val="003A6A"/>
              </a:solidFill>
            </a:ln>
          </p:spPr>
          <p:txBody>
            <a:bodyPr vert="horz" wrap="square" lIns="91440" tIns="0" rIns="91440" bIns="0" rtlCol="0">
              <a:spAutoFit/>
            </a:bodyPr>
            <a:lstStyle/>
            <a:p>
              <a:endParaRPr lang="it-IT" dirty="0"/>
            </a:p>
          </p:txBody>
        </p:sp>
      </p:grpSp>
      <p:pic>
        <p:nvPicPr>
          <p:cNvPr id="3" name="Picture 2" descr="A graph with lines and numbers">
            <a:extLst>
              <a:ext uri="{FF2B5EF4-FFF2-40B4-BE49-F238E27FC236}">
                <a16:creationId xmlns:a16="http://schemas.microsoft.com/office/drawing/2014/main" id="{A47E9E69-1459-3C86-9369-057BAC6F2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97" t="34160" b="27480"/>
          <a:stretch/>
        </p:blipFill>
        <p:spPr>
          <a:xfrm>
            <a:off x="367944" y="3542680"/>
            <a:ext cx="1597715" cy="1009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D771D9-62A1-E50B-25CA-A46F8060D14F}"/>
              </a:ext>
            </a:extLst>
          </p:cNvPr>
          <p:cNvSpPr txBox="1"/>
          <p:nvPr/>
        </p:nvSpPr>
        <p:spPr>
          <a:xfrm>
            <a:off x="4831011" y="942902"/>
            <a:ext cx="4257148" cy="27699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/>
              <a:t>Level in the cavity reaches the DVI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F96209-4C96-DE90-B8CE-9FD540743067}"/>
              </a:ext>
            </a:extLst>
          </p:cNvPr>
          <p:cNvSpPr txBox="1"/>
          <p:nvPr/>
        </p:nvSpPr>
        <p:spPr>
          <a:xfrm>
            <a:off x="2336723" y="4038658"/>
            <a:ext cx="5816712" cy="972000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endParaRPr lang="it-IT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8D1485-0F01-766A-DF88-B997A3066E4F}"/>
              </a:ext>
            </a:extLst>
          </p:cNvPr>
          <p:cNvGrpSpPr/>
          <p:nvPr/>
        </p:nvGrpSpPr>
        <p:grpSpPr>
          <a:xfrm>
            <a:off x="5245079" y="1355358"/>
            <a:ext cx="3313817" cy="2363943"/>
            <a:chOff x="5245079" y="1389778"/>
            <a:chExt cx="3313817" cy="2363943"/>
          </a:xfrm>
        </p:grpSpPr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90639F29-0EF4-BA13-8FB5-F9D26606A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079" y="1389778"/>
              <a:ext cx="3181887" cy="2363943"/>
            </a:xfrm>
            <a:prstGeom prst="rect">
              <a:avLst/>
            </a:prstGeom>
            <a:noFill/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1785A7-DF07-F8ED-907F-9F00421E9AD4}"/>
                </a:ext>
              </a:extLst>
            </p:cNvPr>
            <p:cNvCxnSpPr>
              <a:cxnSpLocks/>
            </p:cNvCxnSpPr>
            <p:nvPr/>
          </p:nvCxnSpPr>
          <p:spPr>
            <a:xfrm>
              <a:off x="5396230" y="2830512"/>
              <a:ext cx="2592000" cy="0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1DE870-111F-E250-AB65-B2718831366F}"/>
                </a:ext>
              </a:extLst>
            </p:cNvPr>
            <p:cNvSpPr txBox="1"/>
            <p:nvPr/>
          </p:nvSpPr>
          <p:spPr>
            <a:xfrm>
              <a:off x="7643261" y="2876066"/>
              <a:ext cx="915635" cy="169277"/>
            </a:xfrm>
            <a:prstGeom prst="rect">
              <a:avLst/>
            </a:prstGeom>
          </p:spPr>
          <p:txBody>
            <a:bodyPr vert="horz" wrap="none" lIns="91440" tIns="0" rIns="91440" bIns="0" rtlCol="0">
              <a:spAutoFit/>
            </a:bodyPr>
            <a:lstStyle/>
            <a:p>
              <a:r>
                <a:rPr lang="it-IT" sz="1100" b="1" dirty="0">
                  <a:solidFill>
                    <a:srgbClr val="FF0000"/>
                  </a:solidFill>
                </a:rPr>
                <a:t>DVI LEVEL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870F1D-F603-9826-1748-76CDE0C3047A}"/>
              </a:ext>
            </a:extLst>
          </p:cNvPr>
          <p:cNvGrpSpPr/>
          <p:nvPr/>
        </p:nvGrpSpPr>
        <p:grpSpPr>
          <a:xfrm>
            <a:off x="2466127" y="4133780"/>
            <a:ext cx="5526519" cy="792524"/>
            <a:chOff x="2589952" y="4324280"/>
            <a:chExt cx="5526519" cy="79252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B496943-9D8C-8F87-C846-BFEB831FBCF3}"/>
                </a:ext>
              </a:extLst>
            </p:cNvPr>
            <p:cNvCxnSpPr/>
            <p:nvPr/>
          </p:nvCxnSpPr>
          <p:spPr>
            <a:xfrm>
              <a:off x="2589952" y="4767264"/>
              <a:ext cx="5310253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06B064-D79C-B010-01D9-8B70E37578FF}"/>
                </a:ext>
              </a:extLst>
            </p:cNvPr>
            <p:cNvSpPr txBox="1"/>
            <p:nvPr/>
          </p:nvSpPr>
          <p:spPr>
            <a:xfrm>
              <a:off x="7559908" y="4839805"/>
              <a:ext cx="556563" cy="276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t [s]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763C74-2ECF-30AE-3751-BE14B218EF97}"/>
                </a:ext>
              </a:extLst>
            </p:cNvPr>
            <p:cNvSpPr txBox="1"/>
            <p:nvPr/>
          </p:nvSpPr>
          <p:spPr>
            <a:xfrm>
              <a:off x="2884298" y="4324280"/>
              <a:ext cx="1792477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0" rIns="91440" bIns="0" rtlCol="0">
              <a:spAutoFit/>
            </a:bodyPr>
            <a:lstStyle/>
            <a:p>
              <a:pPr algn="ctr"/>
              <a:r>
                <a:rPr lang="it-IT" sz="1200" b="1" u="sng" dirty="0">
                  <a:solidFill>
                    <a:schemeClr val="bg1"/>
                  </a:solidFill>
                </a:rPr>
                <a:t>2° Pressure </a:t>
              </a:r>
              <a:r>
                <a:rPr lang="it-IT" sz="1200" b="1" u="sng" dirty="0" err="1">
                  <a:solidFill>
                    <a:schemeClr val="bg1"/>
                  </a:solidFill>
                </a:rPr>
                <a:t>eq</a:t>
              </a:r>
              <a:r>
                <a:rPr lang="it-IT" sz="1200" b="1" u="sng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it-IT" sz="1200" i="1" dirty="0">
                  <a:solidFill>
                    <a:schemeClr val="bg1"/>
                  </a:solidFill>
                </a:rPr>
                <a:t>Restart of BREAK MFR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CC4324-4339-DFA3-3212-F13823F867ED}"/>
                </a:ext>
              </a:extLst>
            </p:cNvPr>
            <p:cNvSpPr txBox="1"/>
            <p:nvPr/>
          </p:nvSpPr>
          <p:spPr>
            <a:xfrm>
              <a:off x="5068520" y="4324280"/>
              <a:ext cx="2491388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0" rIns="91440" bIns="0" rtlCol="0">
              <a:spAutoFit/>
            </a:bodyPr>
            <a:lstStyle/>
            <a:p>
              <a:pPr algn="ctr"/>
              <a:r>
                <a:rPr lang="it-IT" sz="1200" b="1" u="sng" dirty="0">
                  <a:solidFill>
                    <a:schemeClr val="bg1"/>
                  </a:solidFill>
                </a:rPr>
                <a:t>Cavity level </a:t>
              </a:r>
              <a:r>
                <a:rPr lang="it-IT" sz="1200" b="1" u="sng" dirty="0" err="1">
                  <a:solidFill>
                    <a:schemeClr val="bg1"/>
                  </a:solidFill>
                </a:rPr>
                <a:t>reach</a:t>
              </a:r>
              <a:r>
                <a:rPr lang="it-IT" sz="1200" b="1" u="sng" dirty="0">
                  <a:solidFill>
                    <a:schemeClr val="bg1"/>
                  </a:solidFill>
                </a:rPr>
                <a:t> DVI </a:t>
              </a:r>
              <a:r>
                <a:rPr lang="it-IT" sz="1200" b="1" u="sng" dirty="0" err="1">
                  <a:solidFill>
                    <a:schemeClr val="bg1"/>
                  </a:solidFill>
                </a:rPr>
                <a:t>elevation</a:t>
              </a:r>
              <a:endParaRPr lang="it-IT" sz="1200" b="1" u="sng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i="1" dirty="0">
                  <a:solidFill>
                    <a:schemeClr val="bg1"/>
                  </a:solidFill>
                </a:rPr>
                <a:t>Inversion of BREAK MFR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33F475-92BE-D3DF-FBC3-E0C41AC9BD24}"/>
                </a:ext>
              </a:extLst>
            </p:cNvPr>
            <p:cNvCxnSpPr/>
            <p:nvPr/>
          </p:nvCxnSpPr>
          <p:spPr>
            <a:xfrm>
              <a:off x="3762375" y="4704199"/>
              <a:ext cx="0" cy="1261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0DA526-C936-B256-B3AB-51D97DA69BA5}"/>
                </a:ext>
              </a:extLst>
            </p:cNvPr>
            <p:cNvCxnSpPr/>
            <p:nvPr/>
          </p:nvCxnSpPr>
          <p:spPr>
            <a:xfrm>
              <a:off x="6276975" y="4704199"/>
              <a:ext cx="0" cy="1261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F16DF9-39C5-5B91-69E0-EFCE3B01BA70}"/>
              </a:ext>
            </a:extLst>
          </p:cNvPr>
          <p:cNvCxnSpPr/>
          <p:nvPr/>
        </p:nvCxnSpPr>
        <p:spPr>
          <a:xfrm>
            <a:off x="1235075" y="1003300"/>
            <a:ext cx="0" cy="2278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CE4F98-C22D-F23F-AB09-69AB0A0A71E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235075" y="1081402"/>
            <a:ext cx="3595936" cy="1097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BA353A-967B-8B40-9725-10EE113CDA19}"/>
              </a:ext>
            </a:extLst>
          </p:cNvPr>
          <p:cNvCxnSpPr/>
          <p:nvPr/>
        </p:nvCxnSpPr>
        <p:spPr>
          <a:xfrm>
            <a:off x="1752600" y="1003300"/>
            <a:ext cx="0" cy="2278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032CC6-FC85-CBE3-5F3A-C08C990C6BF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752600" y="1081402"/>
            <a:ext cx="3078411" cy="1249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A67E7CD-A007-0558-C67C-BACDEE6C89AC}"/>
              </a:ext>
            </a:extLst>
          </p:cNvPr>
          <p:cNvSpPr txBox="1"/>
          <p:nvPr/>
        </p:nvSpPr>
        <p:spPr>
          <a:xfrm>
            <a:off x="2981960" y="4655966"/>
            <a:ext cx="131318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3315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6006 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0B8456-C3FD-AF6A-2B3D-95ECB7E539C1}"/>
              </a:ext>
            </a:extLst>
          </p:cNvPr>
          <p:cNvSpPr txBox="1"/>
          <p:nvPr/>
        </p:nvSpPr>
        <p:spPr>
          <a:xfrm>
            <a:off x="5567697" y="4655966"/>
            <a:ext cx="129715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3950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6600 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97DB2-83C7-2034-A126-63115EAE8CDB}"/>
              </a:ext>
            </a:extLst>
          </p:cNvPr>
          <p:cNvSpPr txBox="1"/>
          <p:nvPr/>
        </p:nvSpPr>
        <p:spPr>
          <a:xfrm>
            <a:off x="2534422" y="149865"/>
            <a:ext cx="4150495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BREAK reverse flow</a:t>
            </a:r>
          </a:p>
        </p:txBody>
      </p:sp>
    </p:spTree>
    <p:extLst>
      <p:ext uri="{BB962C8B-B14F-4D97-AF65-F5344CB8AC3E}">
        <p14:creationId xmlns:p14="http://schemas.microsoft.com/office/powerpoint/2010/main" val="99402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F2A84-444B-DB1A-2CD1-8145D92F4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54F66E3-1C24-8768-A1ED-ACB0E5C0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Introduction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38A13-7DBD-3BB0-A950-60B89FACD7F5}"/>
              </a:ext>
            </a:extLst>
          </p:cNvPr>
          <p:cNvSpPr txBox="1"/>
          <p:nvPr/>
        </p:nvSpPr>
        <p:spPr>
          <a:xfrm>
            <a:off x="143093" y="1009556"/>
            <a:ext cx="8857813" cy="55399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/>
              <a:t>The following activity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developed</a:t>
            </a:r>
            <a:r>
              <a:rPr lang="it-IT" dirty="0"/>
              <a:t> in the framework of Horizon Europe SASPAM-SA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C870C2-35C9-1060-E1D1-6CF2D857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39" y="1796162"/>
            <a:ext cx="2448396" cy="83070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136D3B-A56B-B702-4678-FE14499E07F8}"/>
              </a:ext>
            </a:extLst>
          </p:cNvPr>
          <p:cNvSpPr txBox="1"/>
          <p:nvPr/>
        </p:nvSpPr>
        <p:spPr>
          <a:xfrm>
            <a:off x="4872988" y="1749850"/>
            <a:ext cx="4271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Funded by the European Union. Views and opinions expressed are however those of the author(s) only and do not necessarily reflect those of the European Union or </a:t>
            </a:r>
            <a:r>
              <a:rPr kumimoji="0" lang="it-IT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European</a:t>
            </a: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Commission-</a:t>
            </a:r>
            <a:r>
              <a:rPr kumimoji="0" lang="it-IT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Euratom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Neither the European Union nor the granting authority can be held responsible for them.</a:t>
            </a:r>
            <a:endParaRPr kumimoji="0" lang="it-IT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285273D7-978A-705B-D27E-8B531490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48" y="1651512"/>
            <a:ext cx="908261" cy="920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25526B-3DA0-5FBF-9C05-31EBD5D3733F}"/>
              </a:ext>
            </a:extLst>
          </p:cNvPr>
          <p:cNvSpPr txBox="1"/>
          <p:nvPr/>
        </p:nvSpPr>
        <p:spPr>
          <a:xfrm>
            <a:off x="143093" y="3295573"/>
            <a:ext cx="8857813" cy="98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code-to-code benchmark has been conducted to investigate the </a:t>
            </a:r>
            <a:r>
              <a:rPr lang="en-US" sz="16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integral SA codes capabilities in simulating the main thermal-hydraulic phenomena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occurring in a generic </a:t>
            </a:r>
            <a:r>
              <a:rPr lang="en-US" sz="1600" b="1" dirty="0" err="1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iPWR</a:t>
            </a:r>
            <a:r>
              <a:rPr lang="en-US" sz="16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design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during a DBA sequence. The aim of the activity is to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gain first insights about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possible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differences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predicting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iPWR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typical phenomena between the codes ASTEC and MELCOR</a:t>
            </a:r>
            <a:endParaRPr lang="it-IT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A85F1-A471-15D1-4C70-0E5EC1B3F4DF}"/>
              </a:ext>
            </a:extLst>
          </p:cNvPr>
          <p:cNvSpPr txBox="1"/>
          <p:nvPr/>
        </p:nvSpPr>
        <p:spPr>
          <a:xfrm>
            <a:off x="143093" y="3059911"/>
            <a:ext cx="8857813" cy="215444"/>
          </a:xfrm>
          <a:prstGeom prst="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AIM OF THE ACTIVITY</a:t>
            </a:r>
          </a:p>
        </p:txBody>
      </p:sp>
    </p:spTree>
    <p:extLst>
      <p:ext uri="{BB962C8B-B14F-4D97-AF65-F5344CB8AC3E}">
        <p14:creationId xmlns:p14="http://schemas.microsoft.com/office/powerpoint/2010/main" val="401280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84C2D0AB-4AC9-0C6C-88DA-2EFDDB704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0"/>
          <a:stretch/>
        </p:blipFill>
        <p:spPr bwMode="auto">
          <a:xfrm>
            <a:off x="83784" y="800020"/>
            <a:ext cx="4488216" cy="280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085CA38B-D993-0DD9-BA21-0AFAA48B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5" t="27417" b="30722"/>
          <a:stretch/>
        </p:blipFill>
        <p:spPr bwMode="auto">
          <a:xfrm>
            <a:off x="1899307" y="3612973"/>
            <a:ext cx="1634113" cy="150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aph of a graph showing the value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7EBECF7-0C26-7CD1-628B-2FA376ED4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7"/>
          <a:stretch/>
        </p:blipFill>
        <p:spPr bwMode="auto">
          <a:xfrm>
            <a:off x="4572000" y="800020"/>
            <a:ext cx="4494900" cy="28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C4294-5291-50DF-7A4B-8D62770C1E5E}"/>
              </a:ext>
            </a:extLst>
          </p:cNvPr>
          <p:cNvSpPr txBox="1"/>
          <p:nvPr/>
        </p:nvSpPr>
        <p:spPr>
          <a:xfrm>
            <a:off x="4863948" y="3717806"/>
            <a:ext cx="3127375" cy="129266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Broken DVI 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assive systems</a:t>
            </a:r>
          </a:p>
          <a:p>
            <a:endParaRPr lang="en-US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DW condensation</a:t>
            </a:r>
          </a:p>
          <a:p>
            <a:endParaRPr lang="en-US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PSS reverse flow</a:t>
            </a:r>
          </a:p>
          <a:p>
            <a:endParaRPr lang="en-US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 flow rate</a:t>
            </a:r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FAF89-F1F0-5796-9AC1-15DDFE22D7E4}"/>
              </a:ext>
            </a:extLst>
          </p:cNvPr>
          <p:cNvSpPr txBox="1"/>
          <p:nvPr/>
        </p:nvSpPr>
        <p:spPr>
          <a:xfrm>
            <a:off x="2716364" y="153689"/>
            <a:ext cx="3711272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Level in the cavity</a:t>
            </a:r>
          </a:p>
        </p:txBody>
      </p:sp>
    </p:spTree>
    <p:extLst>
      <p:ext uri="{BB962C8B-B14F-4D97-AF65-F5344CB8AC3E}">
        <p14:creationId xmlns:p14="http://schemas.microsoft.com/office/powerpoint/2010/main" val="410163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84C2D0AB-4AC9-0C6C-88DA-2EFDDB704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0"/>
          <a:stretch/>
        </p:blipFill>
        <p:spPr bwMode="auto">
          <a:xfrm>
            <a:off x="83784" y="800020"/>
            <a:ext cx="4488216" cy="280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085CA38B-D993-0DD9-BA21-0AFAA48B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5" t="27417" b="30722"/>
          <a:stretch/>
        </p:blipFill>
        <p:spPr bwMode="auto">
          <a:xfrm>
            <a:off x="289542" y="3517953"/>
            <a:ext cx="1358900" cy="12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aph of a graph showing the value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7EBECF7-0C26-7CD1-628B-2FA376ED4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7"/>
          <a:stretch/>
        </p:blipFill>
        <p:spPr bwMode="auto">
          <a:xfrm>
            <a:off x="4572000" y="800020"/>
            <a:ext cx="4494900" cy="28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FAF89-F1F0-5796-9AC1-15DDFE22D7E4}"/>
              </a:ext>
            </a:extLst>
          </p:cNvPr>
          <p:cNvSpPr txBox="1"/>
          <p:nvPr/>
        </p:nvSpPr>
        <p:spPr>
          <a:xfrm>
            <a:off x="2716364" y="153689"/>
            <a:ext cx="3711272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Level in the cavity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CBA71B-E662-2ED8-9D94-5D771951D722}"/>
              </a:ext>
            </a:extLst>
          </p:cNvPr>
          <p:cNvSpPr txBox="1"/>
          <p:nvPr/>
        </p:nvSpPr>
        <p:spPr>
          <a:xfrm>
            <a:off x="1993822" y="3797358"/>
            <a:ext cx="6730177" cy="972000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endParaRPr lang="it-IT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612C19-D5A4-D256-1ABC-5E30DBA77B3D}"/>
              </a:ext>
            </a:extLst>
          </p:cNvPr>
          <p:cNvGrpSpPr/>
          <p:nvPr/>
        </p:nvGrpSpPr>
        <p:grpSpPr>
          <a:xfrm>
            <a:off x="2066558" y="3892480"/>
            <a:ext cx="6607745" cy="765634"/>
            <a:chOff x="2533283" y="4324280"/>
            <a:chExt cx="6607745" cy="76563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4D0843-53E9-A9E7-9336-23F7AE975DB4}"/>
                </a:ext>
              </a:extLst>
            </p:cNvPr>
            <p:cNvCxnSpPr>
              <a:cxnSpLocks/>
            </p:cNvCxnSpPr>
            <p:nvPr/>
          </p:nvCxnSpPr>
          <p:spPr>
            <a:xfrm>
              <a:off x="2589952" y="4767264"/>
              <a:ext cx="6373073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923C39-685D-E5A3-3C4C-17C83D0E303F}"/>
                </a:ext>
              </a:extLst>
            </p:cNvPr>
            <p:cNvSpPr txBox="1"/>
            <p:nvPr/>
          </p:nvSpPr>
          <p:spPr>
            <a:xfrm>
              <a:off x="8584465" y="4812915"/>
              <a:ext cx="556563" cy="276999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t [s]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37ABF2-D62D-4FC0-4488-23CE679CDD18}"/>
                </a:ext>
              </a:extLst>
            </p:cNvPr>
            <p:cNvSpPr txBox="1"/>
            <p:nvPr/>
          </p:nvSpPr>
          <p:spPr>
            <a:xfrm>
              <a:off x="2533283" y="4324280"/>
              <a:ext cx="1402308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0" rIns="91440" bIns="0" rtlCol="0">
              <a:spAutoFit/>
            </a:bodyPr>
            <a:lstStyle/>
            <a:p>
              <a:pPr algn="ctr"/>
              <a:r>
                <a:rPr lang="it-IT" sz="1200" b="1" u="sng" dirty="0">
                  <a:solidFill>
                    <a:schemeClr val="bg1"/>
                  </a:solidFill>
                </a:rPr>
                <a:t>EBT </a:t>
              </a:r>
              <a:r>
                <a:rPr lang="it-IT" sz="1200" b="1" u="sng" dirty="0" err="1">
                  <a:solidFill>
                    <a:schemeClr val="bg1"/>
                  </a:solidFill>
                </a:rPr>
                <a:t>activation</a:t>
              </a:r>
              <a:endParaRPr lang="it-IT" sz="1200" b="1" u="sng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i="1" dirty="0">
                  <a:solidFill>
                    <a:schemeClr val="bg1"/>
                  </a:solidFill>
                </a:rPr>
                <a:t>Rise of CAV. level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6E9B60-B9BE-BC4D-1E36-74C0ADA59A9D}"/>
                </a:ext>
              </a:extLst>
            </p:cNvPr>
            <p:cNvSpPr txBox="1"/>
            <p:nvPr/>
          </p:nvSpPr>
          <p:spPr>
            <a:xfrm>
              <a:off x="3968629" y="4324280"/>
              <a:ext cx="1947970" cy="369332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0" rIns="91440" bIns="0" rtlCol="0">
              <a:spAutoFit/>
            </a:bodyPr>
            <a:lstStyle/>
            <a:p>
              <a:pPr algn="ctr"/>
              <a:r>
                <a:rPr lang="it-IT" sz="1200" b="1" u="sng" dirty="0">
                  <a:solidFill>
                    <a:schemeClr val="bg1"/>
                  </a:solidFill>
                </a:rPr>
                <a:t>EBT </a:t>
              </a:r>
              <a:r>
                <a:rPr lang="it-IT" sz="1200" b="1" u="sng" dirty="0" err="1">
                  <a:solidFill>
                    <a:schemeClr val="bg1"/>
                  </a:solidFill>
                </a:rPr>
                <a:t>draining</a:t>
              </a:r>
              <a:r>
                <a:rPr lang="it-IT" sz="1200" b="1" u="sng" dirty="0">
                  <a:solidFill>
                    <a:schemeClr val="bg1"/>
                  </a:solidFill>
                </a:rPr>
                <a:t> </a:t>
              </a:r>
              <a:r>
                <a:rPr lang="it-IT" sz="1200" b="1" u="sng" dirty="0" err="1">
                  <a:solidFill>
                    <a:schemeClr val="bg1"/>
                  </a:solidFill>
                </a:rPr>
                <a:t>completes</a:t>
              </a:r>
              <a:endParaRPr lang="it-IT" sz="1200" b="1" u="sng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i="1" dirty="0" err="1">
                  <a:solidFill>
                    <a:schemeClr val="bg1"/>
                  </a:solidFill>
                </a:rPr>
                <a:t>Reduced</a:t>
              </a:r>
              <a:r>
                <a:rPr lang="it-IT" sz="1200" i="1" dirty="0">
                  <a:solidFill>
                    <a:schemeClr val="bg1"/>
                  </a:solidFill>
                </a:rPr>
                <a:t> level </a:t>
              </a:r>
              <a:r>
                <a:rPr lang="it-IT" sz="1200" i="1" dirty="0" err="1">
                  <a:solidFill>
                    <a:schemeClr val="bg1"/>
                  </a:solidFill>
                </a:rPr>
                <a:t>increase</a:t>
              </a:r>
              <a:endParaRPr lang="it-IT" sz="12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81AA06-3AE1-5713-9563-C99A9DC57000}"/>
                </a:ext>
              </a:extLst>
            </p:cNvPr>
            <p:cNvCxnSpPr/>
            <p:nvPr/>
          </p:nvCxnSpPr>
          <p:spPr>
            <a:xfrm>
              <a:off x="3216275" y="4704199"/>
              <a:ext cx="0" cy="1261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505310E-A758-CB36-2327-13901DD9F5A2}"/>
                </a:ext>
              </a:extLst>
            </p:cNvPr>
            <p:cNvCxnSpPr/>
            <p:nvPr/>
          </p:nvCxnSpPr>
          <p:spPr>
            <a:xfrm>
              <a:off x="4935855" y="4704199"/>
              <a:ext cx="0" cy="1261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D3C661-778C-B57A-4D4C-6882946D9ECB}"/>
              </a:ext>
            </a:extLst>
          </p:cNvPr>
          <p:cNvSpPr txBox="1"/>
          <p:nvPr/>
        </p:nvSpPr>
        <p:spPr>
          <a:xfrm>
            <a:off x="3883677" y="4414666"/>
            <a:ext cx="1218603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652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660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84F42-A453-4E0F-B4BC-3C2EBA5CF184}"/>
              </a:ext>
            </a:extLst>
          </p:cNvPr>
          <p:cNvSpPr txBox="1"/>
          <p:nvPr/>
        </p:nvSpPr>
        <p:spPr>
          <a:xfrm>
            <a:off x="2189891" y="4397789"/>
            <a:ext cx="1218603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152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160 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935BCD-2224-EDE5-D5C2-2EAB45D9790E}"/>
              </a:ext>
            </a:extLst>
          </p:cNvPr>
          <p:cNvSpPr txBox="1"/>
          <p:nvPr/>
        </p:nvSpPr>
        <p:spPr>
          <a:xfrm>
            <a:off x="5530439" y="4399798"/>
            <a:ext cx="129715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1884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1398 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FC3DBC-738C-02D9-E18B-8431BC0F5E60}"/>
              </a:ext>
            </a:extLst>
          </p:cNvPr>
          <p:cNvCxnSpPr/>
          <p:nvPr/>
        </p:nvCxnSpPr>
        <p:spPr>
          <a:xfrm>
            <a:off x="6224110" y="4271660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CFE130-B8C9-6067-DA82-72DFAFC1B9CD}"/>
              </a:ext>
            </a:extLst>
          </p:cNvPr>
          <p:cNvSpPr txBox="1"/>
          <p:nvPr/>
        </p:nvSpPr>
        <p:spPr>
          <a:xfrm>
            <a:off x="5545077" y="3892480"/>
            <a:ext cx="1358064" cy="184666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LGMS actuation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F7E08-E46A-D5F4-7C45-DD24AF2BA7A2}"/>
              </a:ext>
            </a:extLst>
          </p:cNvPr>
          <p:cNvSpPr txBox="1"/>
          <p:nvPr/>
        </p:nvSpPr>
        <p:spPr>
          <a:xfrm>
            <a:off x="6903141" y="4397789"/>
            <a:ext cx="129715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3010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5534 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EF70F0-7AF1-7B6F-9670-A613439B8ED2}"/>
              </a:ext>
            </a:extLst>
          </p:cNvPr>
          <p:cNvCxnSpPr/>
          <p:nvPr/>
        </p:nvCxnSpPr>
        <p:spPr>
          <a:xfrm>
            <a:off x="7641430" y="4273833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A4823A-B5C6-3646-453D-60EDA13314C0}"/>
              </a:ext>
            </a:extLst>
          </p:cNvPr>
          <p:cNvSpPr txBox="1"/>
          <p:nvPr/>
        </p:nvSpPr>
        <p:spPr>
          <a:xfrm>
            <a:off x="6830953" y="3892480"/>
            <a:ext cx="1620957" cy="369332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1° PSS reverse flow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Cavity reaches DVI</a:t>
            </a:r>
          </a:p>
        </p:txBody>
      </p:sp>
    </p:spTree>
    <p:extLst>
      <p:ext uri="{BB962C8B-B14F-4D97-AF65-F5344CB8AC3E}">
        <p14:creationId xmlns:p14="http://schemas.microsoft.com/office/powerpoint/2010/main" val="92955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2" name="Picture 1" descr="A graph of a graph&#10;&#10;Description automatically generated">
            <a:extLst>
              <a:ext uri="{FF2B5EF4-FFF2-40B4-BE49-F238E27FC236}">
                <a16:creationId xmlns:a16="http://schemas.microsoft.com/office/drawing/2014/main" id="{84C2D0AB-4AC9-0C6C-88DA-2EFDDB704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0"/>
          <a:stretch/>
        </p:blipFill>
        <p:spPr bwMode="auto">
          <a:xfrm>
            <a:off x="83784" y="800020"/>
            <a:ext cx="4488216" cy="280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085CA38B-D993-0DD9-BA21-0AFAA48B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5" t="27417" b="30722"/>
          <a:stretch/>
        </p:blipFill>
        <p:spPr bwMode="auto">
          <a:xfrm>
            <a:off x="289542" y="3517953"/>
            <a:ext cx="1358900" cy="12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aph of a graph showing the value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7EBECF7-0C26-7CD1-628B-2FA376ED4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7"/>
          <a:stretch/>
        </p:blipFill>
        <p:spPr bwMode="auto">
          <a:xfrm>
            <a:off x="4572000" y="800020"/>
            <a:ext cx="4494900" cy="28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FAF89-F1F0-5796-9AC1-15DDFE22D7E4}"/>
              </a:ext>
            </a:extLst>
          </p:cNvPr>
          <p:cNvSpPr txBox="1"/>
          <p:nvPr/>
        </p:nvSpPr>
        <p:spPr>
          <a:xfrm>
            <a:off x="2716364" y="153689"/>
            <a:ext cx="3711272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Level in the cavity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FCC21-CBD9-B3DC-7033-FD0A9E0B1A53}"/>
              </a:ext>
            </a:extLst>
          </p:cNvPr>
          <p:cNvSpPr txBox="1"/>
          <p:nvPr/>
        </p:nvSpPr>
        <p:spPr>
          <a:xfrm>
            <a:off x="2006600" y="3703857"/>
            <a:ext cx="7053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MELCOR predicts a faster level increase in the cavity in the first 500s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BREAK mass flow rate is higher in ASTEC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MELCOR behavior is due to a major condensation in the containment structure.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86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2" name="Picture 1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B83DAA3-4101-D8D3-6C12-53FBA0D1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" y="806132"/>
            <a:ext cx="4495206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31B94B4-05BB-2DCA-145F-8305E7DB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6132"/>
            <a:ext cx="4495206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5FAED-EF81-A9CC-3E73-E554C1AD012D}"/>
              </a:ext>
            </a:extLst>
          </p:cNvPr>
          <p:cNvSpPr txBox="1"/>
          <p:nvPr/>
        </p:nvSpPr>
        <p:spPr>
          <a:xfrm>
            <a:off x="2716364" y="153689"/>
            <a:ext cx="3416320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Level in the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95CD5-0D3E-A45F-E2A0-FAE8B6E6881B}"/>
              </a:ext>
            </a:extLst>
          </p:cNvPr>
          <p:cNvSpPr txBox="1"/>
          <p:nvPr/>
        </p:nvSpPr>
        <p:spPr>
          <a:xfrm>
            <a:off x="2558180" y="3882921"/>
            <a:ext cx="4495206" cy="69249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Break flow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Passive systems activation (Intact line)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3530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2" name="Picture 1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B83DAA3-4101-D8D3-6C12-53FBA0D1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" y="793432"/>
            <a:ext cx="4495206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31B94B4-05BB-2DCA-145F-8305E7DB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3432"/>
            <a:ext cx="4495206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5FAED-EF81-A9CC-3E73-E554C1AD012D}"/>
              </a:ext>
            </a:extLst>
          </p:cNvPr>
          <p:cNvSpPr txBox="1"/>
          <p:nvPr/>
        </p:nvSpPr>
        <p:spPr>
          <a:xfrm>
            <a:off x="2716364" y="153689"/>
            <a:ext cx="3416320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Level in the 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B19F8-E6AC-6DFC-EE74-D0A2B34CA2A6}"/>
              </a:ext>
            </a:extLst>
          </p:cNvPr>
          <p:cNvSpPr txBox="1"/>
          <p:nvPr/>
        </p:nvSpPr>
        <p:spPr>
          <a:xfrm>
            <a:off x="1470114" y="4132169"/>
            <a:ext cx="6730177" cy="972000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endParaRPr lang="it-IT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42D0D4-0C04-AAFA-F823-C66CCD7B7273}"/>
              </a:ext>
            </a:extLst>
          </p:cNvPr>
          <p:cNvCxnSpPr>
            <a:cxnSpLocks/>
          </p:cNvCxnSpPr>
          <p:nvPr/>
        </p:nvCxnSpPr>
        <p:spPr>
          <a:xfrm>
            <a:off x="1599519" y="4670275"/>
            <a:ext cx="637307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7C4B99-C6C4-632A-594A-24BEA97204E8}"/>
              </a:ext>
            </a:extLst>
          </p:cNvPr>
          <p:cNvSpPr txBox="1"/>
          <p:nvPr/>
        </p:nvSpPr>
        <p:spPr>
          <a:xfrm>
            <a:off x="7594032" y="4715926"/>
            <a:ext cx="556563" cy="276999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 [s]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0BF3D-CC06-8D80-19EE-43C5B40BB9C8}"/>
              </a:ext>
            </a:extLst>
          </p:cNvPr>
          <p:cNvSpPr txBox="1"/>
          <p:nvPr/>
        </p:nvSpPr>
        <p:spPr>
          <a:xfrm>
            <a:off x="1620068" y="4227291"/>
            <a:ext cx="2111475" cy="369332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EBT </a:t>
            </a:r>
            <a:r>
              <a:rPr lang="it-IT" sz="1200" b="1" u="sng" dirty="0" err="1">
                <a:solidFill>
                  <a:schemeClr val="bg1"/>
                </a:solidFill>
              </a:rPr>
              <a:t>activation</a:t>
            </a:r>
            <a:endParaRPr lang="it-IT" sz="1200" b="1" u="sng" dirty="0">
              <a:solidFill>
                <a:schemeClr val="bg1"/>
              </a:solidFill>
            </a:endParaRP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CORE level decreasing stop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F0F412-D445-72B9-146A-74438F1F983D}"/>
              </a:ext>
            </a:extLst>
          </p:cNvPr>
          <p:cNvCxnSpPr/>
          <p:nvPr/>
        </p:nvCxnSpPr>
        <p:spPr>
          <a:xfrm>
            <a:off x="2657642" y="4607210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61772A-D776-A419-B933-ADDF61D4F83C}"/>
              </a:ext>
            </a:extLst>
          </p:cNvPr>
          <p:cNvSpPr txBox="1"/>
          <p:nvPr/>
        </p:nvSpPr>
        <p:spPr>
          <a:xfrm>
            <a:off x="2097983" y="4732600"/>
            <a:ext cx="1218603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152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160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E29B3-129B-AB15-F1AE-17306BF035B3}"/>
              </a:ext>
            </a:extLst>
          </p:cNvPr>
          <p:cNvSpPr txBox="1"/>
          <p:nvPr/>
        </p:nvSpPr>
        <p:spPr>
          <a:xfrm>
            <a:off x="4092331" y="4734609"/>
            <a:ext cx="129715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1884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1398 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D68FD8-8D67-381D-C1F2-F555500CF96D}"/>
              </a:ext>
            </a:extLst>
          </p:cNvPr>
          <p:cNvCxnSpPr/>
          <p:nvPr/>
        </p:nvCxnSpPr>
        <p:spPr>
          <a:xfrm>
            <a:off x="4786002" y="4606471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ECB8E04-A59F-9283-7072-F6FA8C6E5832}"/>
              </a:ext>
            </a:extLst>
          </p:cNvPr>
          <p:cNvSpPr txBox="1"/>
          <p:nvPr/>
        </p:nvSpPr>
        <p:spPr>
          <a:xfrm>
            <a:off x="3828946" y="4227291"/>
            <a:ext cx="1914114" cy="369332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LGMS actuation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Core level </a:t>
            </a:r>
            <a:r>
              <a:rPr lang="it-IT" sz="1200" i="1" dirty="0" err="1">
                <a:solidFill>
                  <a:schemeClr val="bg1"/>
                </a:solidFill>
              </a:rPr>
              <a:t>above</a:t>
            </a:r>
            <a:r>
              <a:rPr lang="it-IT" sz="1200" i="1" dirty="0">
                <a:solidFill>
                  <a:schemeClr val="bg1"/>
                </a:solidFill>
              </a:rPr>
              <a:t> the TAF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E02240-1192-C41A-CEC6-E17B75372FBC}"/>
              </a:ext>
            </a:extLst>
          </p:cNvPr>
          <p:cNvSpPr txBox="1"/>
          <p:nvPr/>
        </p:nvSpPr>
        <p:spPr>
          <a:xfrm>
            <a:off x="6058758" y="4732600"/>
            <a:ext cx="1297150" cy="338554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100" b="1" u="sng" dirty="0">
                <a:solidFill>
                  <a:schemeClr val="bg1"/>
                </a:solidFill>
              </a:rPr>
              <a:t>MELCOR</a:t>
            </a:r>
            <a:r>
              <a:rPr lang="it-IT" sz="1100" i="1" dirty="0">
                <a:solidFill>
                  <a:schemeClr val="bg1"/>
                </a:solidFill>
              </a:rPr>
              <a:t>: 3010 s</a:t>
            </a:r>
          </a:p>
          <a:p>
            <a:r>
              <a:rPr lang="it-IT" sz="1100" b="1" u="sng" dirty="0">
                <a:solidFill>
                  <a:schemeClr val="bg1"/>
                </a:solidFill>
              </a:rPr>
              <a:t>ASTEC</a:t>
            </a:r>
            <a:r>
              <a:rPr lang="it-IT" sz="1100" i="1" dirty="0">
                <a:solidFill>
                  <a:schemeClr val="bg1"/>
                </a:solidFill>
              </a:rPr>
              <a:t>: 5534 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65977A-B6C1-063F-1165-695BCC271BC6}"/>
              </a:ext>
            </a:extLst>
          </p:cNvPr>
          <p:cNvCxnSpPr/>
          <p:nvPr/>
        </p:nvCxnSpPr>
        <p:spPr>
          <a:xfrm>
            <a:off x="6797047" y="4608644"/>
            <a:ext cx="0" cy="126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7A467C4-DFEB-BB05-3772-7D123735CBDD}"/>
              </a:ext>
            </a:extLst>
          </p:cNvPr>
          <p:cNvSpPr txBox="1"/>
          <p:nvPr/>
        </p:nvSpPr>
        <p:spPr>
          <a:xfrm>
            <a:off x="5957715" y="4227291"/>
            <a:ext cx="1678666" cy="369332"/>
          </a:xfrm>
          <a:prstGeom prst="rect">
            <a:avLst/>
          </a:prstGeom>
          <a:ln>
            <a:noFill/>
          </a:ln>
        </p:spPr>
        <p:txBody>
          <a:bodyPr vert="horz" wrap="none" lIns="91440" tIns="0" rIns="91440" bIns="0" rtlCol="0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</a:rPr>
              <a:t>Cavity reaches DVI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</a:rPr>
              <a:t>Reverse BREAK 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A0F50D-D394-EAF1-51F9-AD39D1895B41}"/>
              </a:ext>
            </a:extLst>
          </p:cNvPr>
          <p:cNvSpPr txBox="1"/>
          <p:nvPr/>
        </p:nvSpPr>
        <p:spPr>
          <a:xfrm>
            <a:off x="1904387" y="3601432"/>
            <a:ext cx="2762864" cy="21544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400" dirty="0"/>
              <a:t>Minimum CORE level is reached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180F593-47A5-7841-1FE5-03FA5C9BD474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V="1">
            <a:off x="1624015" y="3989526"/>
            <a:ext cx="705384" cy="144640"/>
          </a:xfrm>
          <a:prstGeom prst="bentConnector4">
            <a:avLst>
              <a:gd name="adj1" fmla="val 1854"/>
              <a:gd name="adj2" fmla="val 258048"/>
            </a:avLst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0013ADB-316C-BB7D-8404-DF042F0E455F}"/>
              </a:ext>
            </a:extLst>
          </p:cNvPr>
          <p:cNvCxnSpPr>
            <a:cxnSpLocks/>
          </p:cNvCxnSpPr>
          <p:nvPr/>
        </p:nvCxnSpPr>
        <p:spPr>
          <a:xfrm rot="16200000" flipV="1">
            <a:off x="5636309" y="4029328"/>
            <a:ext cx="612851" cy="144641"/>
          </a:xfrm>
          <a:prstGeom prst="bentConnector4">
            <a:avLst>
              <a:gd name="adj1" fmla="val 1339"/>
              <a:gd name="adj2" fmla="val 218534"/>
            </a:avLst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1623E8-0097-254C-13A3-DB8E478C1C17}"/>
              </a:ext>
            </a:extLst>
          </p:cNvPr>
          <p:cNvSpPr txBox="1"/>
          <p:nvPr/>
        </p:nvSpPr>
        <p:spPr>
          <a:xfrm>
            <a:off x="5870413" y="3605179"/>
            <a:ext cx="3196793" cy="43088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en-US" sz="1400" dirty="0"/>
              <a:t>Starts again the break flow small and small level reduction is predicted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4965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2" name="Picture 1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B83DAA3-4101-D8D3-6C12-53FBA0D1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" y="806132"/>
            <a:ext cx="4495206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D31B94B4-05BB-2DCA-145F-8305E7DB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6132"/>
            <a:ext cx="4495206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5FAED-EF81-A9CC-3E73-E554C1AD012D}"/>
              </a:ext>
            </a:extLst>
          </p:cNvPr>
          <p:cNvSpPr txBox="1"/>
          <p:nvPr/>
        </p:nvSpPr>
        <p:spPr>
          <a:xfrm>
            <a:off x="780737" y="102392"/>
            <a:ext cx="7856638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EBT and LGMS behaviour – Intact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95CD5-0D3E-A45F-E2A0-FAE8B6E6881B}"/>
              </a:ext>
            </a:extLst>
          </p:cNvPr>
          <p:cNvSpPr txBox="1"/>
          <p:nvPr/>
        </p:nvSpPr>
        <p:spPr>
          <a:xfrm>
            <a:off x="266997" y="3614132"/>
            <a:ext cx="8610006" cy="110799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Regarding ASTEC…..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 level reaches the minimum at 3000s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ue to the longer time interval between 1° and 2° equalization, the EBT stops to inject. Subsequently, LGMS starts to inject affecting sensibly the level decrease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168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84FD9-3889-877C-D33B-0B4619BDF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4" y="2345292"/>
            <a:ext cx="3888334" cy="242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4AF464-F1E8-D317-2B9C-3708BE17F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44" y="2344463"/>
            <a:ext cx="3889666" cy="24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C75A4-4B59-8757-D05C-7AEF50BA1D1E}"/>
              </a:ext>
            </a:extLst>
          </p:cNvPr>
          <p:cNvSpPr txBox="1"/>
          <p:nvPr/>
        </p:nvSpPr>
        <p:spPr>
          <a:xfrm>
            <a:off x="152400" y="1092200"/>
            <a:ext cx="4457700" cy="110799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EBT system follows the pressure behavior of the primary side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LGMS follows the pressure behavior of the DW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732C4-93BC-8AAD-1BC9-4FE766D7EF8D}"/>
              </a:ext>
            </a:extLst>
          </p:cNvPr>
          <p:cNvSpPr txBox="1"/>
          <p:nvPr/>
        </p:nvSpPr>
        <p:spPr>
          <a:xfrm>
            <a:off x="5486400" y="1191498"/>
            <a:ext cx="3365500" cy="919401"/>
          </a:xfrm>
          <a:prstGeom prst="round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the first equalization, the RPV pressure becomes lower than the DW 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70584-6AAC-A21E-A325-71F6210ECB85}"/>
              </a:ext>
            </a:extLst>
          </p:cNvPr>
          <p:cNvSpPr txBox="1"/>
          <p:nvPr/>
        </p:nvSpPr>
        <p:spPr>
          <a:xfrm>
            <a:off x="780737" y="102392"/>
            <a:ext cx="7856638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EBT and LGMS behaviour – Intact line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001ED6-F9AE-40EE-C2DA-46E8ACB0105F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4610100" y="1646198"/>
            <a:ext cx="876300" cy="5001"/>
          </a:xfrm>
          <a:prstGeom prst="straightConnector1">
            <a:avLst/>
          </a:prstGeom>
          <a:ln>
            <a:solidFill>
              <a:srgbClr val="00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65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BFD8C-925D-8509-5EA3-3593324849F2}"/>
              </a:ext>
            </a:extLst>
          </p:cNvPr>
          <p:cNvSpPr txBox="1"/>
          <p:nvPr/>
        </p:nvSpPr>
        <p:spPr>
          <a:xfrm>
            <a:off x="2884678" y="118107"/>
            <a:ext cx="3374642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Results remarks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66C8E4-635D-D081-DD6F-A737BDC3A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37927"/>
              </p:ext>
            </p:extLst>
          </p:nvPr>
        </p:nvGraphicFramePr>
        <p:xfrm>
          <a:off x="1596967" y="922816"/>
          <a:ext cx="6302433" cy="2334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8133">
                  <a:extLst>
                    <a:ext uri="{9D8B030D-6E8A-4147-A177-3AD203B41FA5}">
                      <a16:colId xmlns:a16="http://schemas.microsoft.com/office/drawing/2014/main" val="143916096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25006784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023449749"/>
                    </a:ext>
                  </a:extLst>
                </a:gridCol>
              </a:tblGrid>
              <a:tr h="306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Event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MELCOR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ASTEC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888197867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Break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4038072299"/>
                  </a:ext>
                </a:extLst>
              </a:tr>
              <a:tr h="192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High Containment pressure signal (SCRAM, isolation SG, EHRS activation)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41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20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1949519902"/>
                  </a:ext>
                </a:extLst>
              </a:tr>
              <a:tr h="186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Low PRZ water level signal (Pump coast down and RI-DC opening)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122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65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135228327"/>
                  </a:ext>
                </a:extLst>
              </a:tr>
              <a:tr h="186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Low PRZ pressure signal (ADS Stage-1 opening, EBTs opening)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148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158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2128503502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Low DP RV-Containment (LGMSs opening)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1884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1398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4225525933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1° RPV- DW pressure equalization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2000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1584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3113204814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2° RPV- DW pressure equalization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3315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6006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904394665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1° vent injection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3010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5534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2241056404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2° vent injection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5405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-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2728250868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Core level reach the TAF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3000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5500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332611096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Cavity level reach the DVI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3950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6600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855922858"/>
                  </a:ext>
                </a:extLst>
              </a:tr>
              <a:tr h="149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Low LGMS mass (ADS Stage -2 opening)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>
                          <a:effectLst/>
                        </a:rPr>
                        <a:t>12265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50" dirty="0">
                          <a:effectLst/>
                        </a:rPr>
                        <a:t>12902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059" marR="68059" marT="0" marB="0" anchor="ctr"/>
                </a:tc>
                <a:extLst>
                  <a:ext uri="{0D108BD9-81ED-4DB2-BD59-A6C34878D82A}">
                    <a16:rowId xmlns:a16="http://schemas.microsoft.com/office/drawing/2014/main" val="41251352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6641D5-02DA-71C6-D1BF-ABE54DEFFD9B}"/>
              </a:ext>
            </a:extLst>
          </p:cNvPr>
          <p:cNvSpPr txBox="1"/>
          <p:nvPr/>
        </p:nvSpPr>
        <p:spPr>
          <a:xfrm>
            <a:off x="76199" y="3396458"/>
            <a:ext cx="8991600" cy="123110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MELCOR minimum level at about 0.6 while ASTEC at about 0.7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upper part of the core is uncovered in the MELCOR simulation for 2900s while ASTEC for 5400s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maximum cladding temperature predicted by MELCOR and ASTEC is about 622K and 619K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degradation core phenomena are predicted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hydrogen is produced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61610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BAD4-7813-CBC2-74FF-489793364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BFD8C-925D-8509-5EA3-3593324849F2}"/>
              </a:ext>
            </a:extLst>
          </p:cNvPr>
          <p:cNvSpPr txBox="1"/>
          <p:nvPr/>
        </p:nvSpPr>
        <p:spPr>
          <a:xfrm>
            <a:off x="3250964" y="118107"/>
            <a:ext cx="2414444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Conclusion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697DD-3B2F-D457-ADD5-3861F6187181}"/>
              </a:ext>
            </a:extLst>
          </p:cNvPr>
          <p:cNvSpPr txBox="1"/>
          <p:nvPr/>
        </p:nvSpPr>
        <p:spPr>
          <a:xfrm>
            <a:off x="198934" y="1279088"/>
            <a:ext cx="8746131" cy="258532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</a:t>
            </a:r>
            <a:r>
              <a:rPr lang="en-US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able to predict the expected dominant phenomena driving the transient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some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quantitative discrepancies affecting the sequence of event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 be underlined.</a:t>
            </a:r>
          </a:p>
          <a:p>
            <a:pPr algn="just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MELCOR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calculation are characterized by a </a:t>
            </a:r>
            <a:r>
              <a:rPr lang="en-US" sz="18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major condensation in the containment and by a major direct condensation in the PSS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comparison with ASTEC. </a:t>
            </a:r>
          </a:p>
          <a:p>
            <a:pPr algn="just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ASTEC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code is characterized by a </a:t>
            </a:r>
            <a:r>
              <a:rPr lang="en-US" sz="18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major heat removal from the passive heat removal systems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a </a:t>
            </a:r>
            <a:r>
              <a:rPr lang="en-US" sz="18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major two-phase break flow rate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More investigations are currently in progress to characterize these quantitative differences. </a:t>
            </a:r>
            <a:endParaRPr lang="it-IT" sz="1800" kern="1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0183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883959" y="1469989"/>
            <a:ext cx="3700296" cy="1403461"/>
          </a:xfrm>
        </p:spPr>
        <p:txBody>
          <a:bodyPr/>
          <a:lstStyle/>
          <a:p>
            <a:r>
              <a:rPr lang="it-IT" sz="1800" dirty="0"/>
              <a:t>Thank </a:t>
            </a:r>
            <a:r>
              <a:rPr lang="it-IT" sz="1800" dirty="0" err="1"/>
              <a:t>you</a:t>
            </a:r>
            <a:r>
              <a:rPr lang="it-IT" sz="1800" dirty="0"/>
              <a:t> for </a:t>
            </a:r>
            <a:r>
              <a:rPr lang="it-IT" sz="1800" dirty="0" err="1"/>
              <a:t>your</a:t>
            </a:r>
            <a:r>
              <a:rPr lang="it-IT" sz="1800" dirty="0"/>
              <a:t> </a:t>
            </a:r>
            <a:r>
              <a:rPr lang="it-IT" sz="1800" dirty="0" err="1"/>
              <a:t>attention</a:t>
            </a:r>
            <a:r>
              <a:rPr lang="it-IT" sz="1800" dirty="0"/>
              <a:t>!</a:t>
            </a:r>
          </a:p>
          <a:p>
            <a:r>
              <a:rPr lang="it-IT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gianmarco.grippo2@unibo.it</a:t>
            </a:r>
            <a:endParaRPr lang="it-IT" sz="1800" dirty="0"/>
          </a:p>
          <a:p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57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B2D2B8ED-13A2-F86C-EC11-52F19A22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" y="1579784"/>
            <a:ext cx="3181887" cy="236394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DD409-7197-9BE3-4F90-D1FDC7D23736}"/>
              </a:ext>
            </a:extLst>
          </p:cNvPr>
          <p:cNvSpPr txBox="1"/>
          <p:nvPr/>
        </p:nvSpPr>
        <p:spPr>
          <a:xfrm>
            <a:off x="3956187" y="1071433"/>
            <a:ext cx="4732020" cy="510778"/>
          </a:xfrm>
          <a:prstGeom prst="roundRect">
            <a:avLst/>
          </a:prstGeom>
          <a:solidFill>
            <a:srgbClr val="003A6A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iPWR Design-2 is characterized by the use of several passive systems and by a dry containment. 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8A2A1B0-7F16-D168-D7F9-019E4FCC8179}"/>
              </a:ext>
            </a:extLst>
          </p:cNvPr>
          <p:cNvCxnSpPr>
            <a:cxnSpLocks/>
            <a:endCxn id="2" idx="1"/>
          </p:cNvCxnSpPr>
          <p:nvPr/>
        </p:nvCxnSpPr>
        <p:spPr>
          <a:xfrm rot="5400000" flipH="1" flipV="1">
            <a:off x="2874980" y="498578"/>
            <a:ext cx="252962" cy="1909451"/>
          </a:xfrm>
          <a:prstGeom prst="bentConnector2">
            <a:avLst/>
          </a:prstGeom>
          <a:ln w="28575">
            <a:solidFill>
              <a:srgbClr val="003A6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3D23158-87B9-41D4-A36F-31DC2309D24C}"/>
              </a:ext>
            </a:extLst>
          </p:cNvPr>
          <p:cNvSpPr txBox="1"/>
          <p:nvPr/>
        </p:nvSpPr>
        <p:spPr>
          <a:xfrm>
            <a:off x="4237095" y="1774627"/>
            <a:ext cx="4451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The reactor operates in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forced circulation during normal operation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and employs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passive mitigation strategy in accidental transients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9F010A6-1E3F-B22D-2838-2E83E1E3B0BD}"/>
              </a:ext>
            </a:extLst>
          </p:cNvPr>
          <p:cNvCxnSpPr>
            <a:cxnSpLocks/>
            <a:endCxn id="6" idx="1"/>
          </p:cNvCxnSpPr>
          <p:nvPr/>
        </p:nvCxnSpPr>
        <p:spPr>
          <a:xfrm rot="5400000">
            <a:off x="5021855" y="797451"/>
            <a:ext cx="515582" cy="2085102"/>
          </a:xfrm>
          <a:prstGeom prst="bentConnector4">
            <a:avLst>
              <a:gd name="adj1" fmla="val 18660"/>
              <a:gd name="adj2" fmla="val 110963"/>
            </a:avLst>
          </a:prstGeom>
          <a:ln w="28575">
            <a:solidFill>
              <a:srgbClr val="003A6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05030A-59A3-0048-A3E2-5AA50FAA00D1}"/>
              </a:ext>
            </a:extLst>
          </p:cNvPr>
          <p:cNvSpPr txBox="1"/>
          <p:nvPr/>
        </p:nvSpPr>
        <p:spPr>
          <a:xfrm>
            <a:off x="4237096" y="2451514"/>
            <a:ext cx="44511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It consists of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integral RPV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which contains the core, a compact SG, the Control Rod Drive Mechanism (CRDM), the primary pumps and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pressurizer included in the upper head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533AB28-E314-06E5-36CB-74275B8723C6}"/>
              </a:ext>
            </a:extLst>
          </p:cNvPr>
          <p:cNvCxnSpPr>
            <a:cxnSpLocks/>
            <a:endCxn id="8" idx="1"/>
          </p:cNvCxnSpPr>
          <p:nvPr/>
        </p:nvCxnSpPr>
        <p:spPr>
          <a:xfrm rot="5400000">
            <a:off x="4637246" y="1182062"/>
            <a:ext cx="1284802" cy="2085101"/>
          </a:xfrm>
          <a:prstGeom prst="bentConnector4">
            <a:avLst>
              <a:gd name="adj1" fmla="val 7512"/>
              <a:gd name="adj2" fmla="val 110963"/>
            </a:avLst>
          </a:prstGeom>
          <a:ln w="28575">
            <a:solidFill>
              <a:srgbClr val="003A6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9650FE-24C5-CEA6-93EE-18B0D1FE8011}"/>
              </a:ext>
            </a:extLst>
          </p:cNvPr>
          <p:cNvSpPr txBox="1"/>
          <p:nvPr/>
        </p:nvSpPr>
        <p:spPr>
          <a:xfrm>
            <a:off x="4237095" y="3309808"/>
            <a:ext cx="4451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The hot water at the core outlet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flows upward in a circular riser 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to the primary pumps suction. 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44ECA0B-37D5-9153-D184-184F1BDDD92D}"/>
              </a:ext>
            </a:extLst>
          </p:cNvPr>
          <p:cNvCxnSpPr>
            <a:cxnSpLocks/>
            <a:endCxn id="11" idx="1"/>
          </p:cNvCxnSpPr>
          <p:nvPr/>
        </p:nvCxnSpPr>
        <p:spPr>
          <a:xfrm rot="5400000">
            <a:off x="4300431" y="1518875"/>
            <a:ext cx="1958430" cy="2085102"/>
          </a:xfrm>
          <a:prstGeom prst="bentConnector4">
            <a:avLst>
              <a:gd name="adj1" fmla="val 4833"/>
              <a:gd name="adj2" fmla="val 110963"/>
            </a:avLst>
          </a:prstGeom>
          <a:ln w="28575">
            <a:solidFill>
              <a:srgbClr val="003A6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3BC644-6772-3292-BEA2-6168166ED4D8}"/>
              </a:ext>
            </a:extLst>
          </p:cNvPr>
          <p:cNvSpPr txBox="1"/>
          <p:nvPr/>
        </p:nvSpPr>
        <p:spPr>
          <a:xfrm>
            <a:off x="4237097" y="3800903"/>
            <a:ext cx="4451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 the riser, a perforated plate separates the riser from the PRZ, which is enclosed in the RPV upper head.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F75293C-26B7-8CBD-5C76-5575EA7C3118}"/>
              </a:ext>
            </a:extLst>
          </p:cNvPr>
          <p:cNvCxnSpPr>
            <a:cxnSpLocks/>
            <a:stCxn id="2" idx="2"/>
            <a:endCxn id="13" idx="1"/>
          </p:cNvCxnSpPr>
          <p:nvPr/>
        </p:nvCxnSpPr>
        <p:spPr>
          <a:xfrm rot="5400000">
            <a:off x="4054885" y="1764423"/>
            <a:ext cx="2449525" cy="2085100"/>
          </a:xfrm>
          <a:prstGeom prst="bentConnector4">
            <a:avLst>
              <a:gd name="adj1" fmla="val 3778"/>
              <a:gd name="adj2" fmla="val 110964"/>
            </a:avLst>
          </a:prstGeom>
          <a:ln w="28575">
            <a:solidFill>
              <a:srgbClr val="003A6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372EB5FA-CE93-804B-A4CB-7CBCCD42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Design 2 – General view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1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B2D2B8ED-13A2-F86C-EC11-52F19A22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" y="1579784"/>
            <a:ext cx="3181887" cy="236394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35B08-B46E-D0DA-BC2F-A79767E99A13}"/>
              </a:ext>
            </a:extLst>
          </p:cNvPr>
          <p:cNvSpPr txBox="1"/>
          <p:nvPr/>
        </p:nvSpPr>
        <p:spPr>
          <a:xfrm>
            <a:off x="3887073" y="1076187"/>
            <a:ext cx="4990227" cy="31668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order to develop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ASTEC and MELCOR input-deck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 database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was needed.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Considering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characteristics of Design 2 reactor type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 selected passive systems,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 IRIS SMR type has been considered as reference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this analysis.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of the MELCOR and ASTEC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nodalization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 generic IRIS design, no proprietary data have been used.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A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geometric information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has been determined 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scaling the data available from the SPES-3 facility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 evaluation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A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general data available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IRIS reactor.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60B1581-A4F9-4719-FA10-BD78E708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Design 2 – Nodalization information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8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5A2FADC2-6A07-144D-70A7-354E7968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9" y="2009995"/>
            <a:ext cx="3895605" cy="2894191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948E1B-B731-7277-60EE-D9872EC3D7ED}"/>
              </a:ext>
            </a:extLst>
          </p:cNvPr>
          <p:cNvSpPr/>
          <p:nvPr/>
        </p:nvSpPr>
        <p:spPr bwMode="auto">
          <a:xfrm>
            <a:off x="6844039" y="3614427"/>
            <a:ext cx="345244" cy="3071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 w="381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itchFamily="32" charset="0"/>
              <a:ea typeface="MS Gothic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57E86F-0CA0-20B1-8811-92C86981ADFD}"/>
              </a:ext>
            </a:extLst>
          </p:cNvPr>
          <p:cNvGrpSpPr/>
          <p:nvPr/>
        </p:nvGrpSpPr>
        <p:grpSpPr>
          <a:xfrm>
            <a:off x="431076" y="899841"/>
            <a:ext cx="8538210" cy="919756"/>
            <a:chOff x="529590" y="893081"/>
            <a:chExt cx="8538210" cy="9197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2DB840-000F-DA50-2C5A-1F061652FA84}"/>
                </a:ext>
              </a:extLst>
            </p:cNvPr>
            <p:cNvSpPr txBox="1"/>
            <p:nvPr/>
          </p:nvSpPr>
          <p:spPr>
            <a:xfrm>
              <a:off x="529590" y="893081"/>
              <a:ext cx="8538210" cy="90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Segnaposto testo 3">
              <a:extLst>
                <a:ext uri="{FF2B5EF4-FFF2-40B4-BE49-F238E27FC236}">
                  <a16:creationId xmlns:a16="http://schemas.microsoft.com/office/drawing/2014/main" id="{3EF686F2-49E3-5076-21AC-9D8614854857}"/>
                </a:ext>
              </a:extLst>
            </p:cNvPr>
            <p:cNvSpPr txBox="1">
              <a:spLocks/>
            </p:cNvSpPr>
            <p:nvPr/>
          </p:nvSpPr>
          <p:spPr>
            <a:xfrm>
              <a:off x="587180" y="1228062"/>
              <a:ext cx="8324516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457200" indent="-457200" algn="l" defTabSz="457200" rtl="0" eaLnBrk="1" latinLnBrk="0" hangingPunct="1">
                <a:spcBef>
                  <a:spcPct val="20000"/>
                </a:spcBef>
                <a:buFont typeface="+mj-lt"/>
                <a:buAutoNum type="arabicPeriod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After the qualification of the steady state, the DBA scenario selected is the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guillotine break of one Direct Vessel Injection (DVI) line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considering the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availability of all safety systems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538442-02C3-E8EB-BB74-641607B76651}"/>
                </a:ext>
              </a:extLst>
            </p:cNvPr>
            <p:cNvSpPr txBox="1"/>
            <p:nvPr/>
          </p:nvSpPr>
          <p:spPr>
            <a:xfrm>
              <a:off x="4394369" y="893081"/>
              <a:ext cx="866899" cy="369332"/>
            </a:xfrm>
            <a:prstGeom prst="rect">
              <a:avLst/>
            </a:prstGeom>
          </p:spPr>
          <p:txBody>
            <a:bodyPr vert="horz" wrap="square" lIns="91440" tIns="0" rIns="9144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A6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DBA</a:t>
              </a:r>
            </a:p>
          </p:txBody>
        </p:sp>
      </p:grpSp>
      <p:sp>
        <p:nvSpPr>
          <p:cNvPr id="9" name="Titolo 1">
            <a:extLst>
              <a:ext uri="{FF2B5EF4-FFF2-40B4-BE49-F238E27FC236}">
                <a16:creationId xmlns:a16="http://schemas.microsoft.com/office/drawing/2014/main" id="{79CC3394-DEC9-E814-A045-B06461D8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Selected scenario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8C63B12-8954-267E-407A-398A15386311}"/>
              </a:ext>
            </a:extLst>
          </p:cNvPr>
          <p:cNvCxnSpPr>
            <a:stCxn id="25" idx="1"/>
          </p:cNvCxnSpPr>
          <p:nvPr/>
        </p:nvCxnSpPr>
        <p:spPr>
          <a:xfrm rot="10800000" flipH="1" flipV="1">
            <a:off x="431075" y="1349840"/>
            <a:ext cx="6412963" cy="2422059"/>
          </a:xfrm>
          <a:prstGeom prst="bentConnector3">
            <a:avLst>
              <a:gd name="adj1" fmla="val -356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3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magine 1602007623" descr="Immagine che contiene testo, diagramma, Piano, linea&#10;&#10;Descrizione generata automaticamente">
            <a:extLst>
              <a:ext uri="{FF2B5EF4-FFF2-40B4-BE49-F238E27FC236}">
                <a16:creationId xmlns:a16="http://schemas.microsoft.com/office/drawing/2014/main" id="{C27B3C66-3DC7-6BB4-E01B-7405C25D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/>
          <a:stretch/>
        </p:blipFill>
        <p:spPr bwMode="auto">
          <a:xfrm>
            <a:off x="2212245" y="851700"/>
            <a:ext cx="4719508" cy="308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860B6-D913-2BEB-2CB7-F9BF09FDADAC}"/>
              </a:ext>
            </a:extLst>
          </p:cNvPr>
          <p:cNvSpPr txBox="1"/>
          <p:nvPr/>
        </p:nvSpPr>
        <p:spPr>
          <a:xfrm>
            <a:off x="482599" y="4045578"/>
            <a:ext cx="8178799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US" sz="16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CESAR</a:t>
            </a:r>
            <a:r>
              <a:rPr lang="en-US" sz="1600" dirty="0">
                <a:latin typeface="Times New Roman" panose="02020603050405020304" pitchFamily="18" charset="0"/>
              </a:rPr>
              <a:t> has been used for detailed </a:t>
            </a:r>
            <a:r>
              <a:rPr lang="en-US" sz="1600" b="1" dirty="0" err="1">
                <a:solidFill>
                  <a:srgbClr val="003A6A"/>
                </a:solidFill>
                <a:latin typeface="Times New Roman" panose="02020603050405020304" pitchFamily="18" charset="0"/>
              </a:rPr>
              <a:t>nodalizing</a:t>
            </a:r>
            <a:r>
              <a:rPr lang="en-US" sz="16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 the upper part of the RPV</a:t>
            </a:r>
            <a:r>
              <a:rPr lang="en-US" sz="1600" dirty="0">
                <a:latin typeface="Times New Roman" panose="02020603050405020304" pitchFamily="18" charset="0"/>
              </a:rPr>
              <a:t>, the </a:t>
            </a:r>
            <a:r>
              <a:rPr lang="en-US" sz="16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secondary system </a:t>
            </a:r>
            <a:r>
              <a:rPr lang="en-US" sz="1600" dirty="0">
                <a:latin typeface="Times New Roman" panose="02020603050405020304" pitchFamily="18" charset="0"/>
              </a:rPr>
              <a:t>(steam line, feedline and SGs), and most of the </a:t>
            </a:r>
            <a:r>
              <a:rPr lang="en-US" sz="16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passive safety systems</a:t>
            </a:r>
            <a:r>
              <a:rPr lang="en-US" sz="1600" dirty="0">
                <a:latin typeface="Times New Roman" panose="02020603050405020304" pitchFamily="18" charset="0"/>
              </a:rPr>
              <a:t>.</a:t>
            </a:r>
            <a:endParaRPr lang="it-IT" sz="1600" dirty="0">
              <a:latin typeface="Times New Roman" panose="02020603050405020304" pitchFamily="18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A162FF0-00FB-050D-0F17-CA2BEFB4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ASTEC input deck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48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0DFDB02-7F18-8EC8-F91A-6D98D53D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ASTEC input deck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E1FC582D-2D4A-4AAA-AB38-62BD8D036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/>
          <a:stretch/>
        </p:blipFill>
        <p:spPr bwMode="auto">
          <a:xfrm>
            <a:off x="5068064" y="1252378"/>
            <a:ext cx="3964216" cy="2638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87EA1-1457-1B2E-165B-E37AE562A7D6}"/>
              </a:ext>
            </a:extLst>
          </p:cNvPr>
          <p:cNvSpPr txBox="1"/>
          <p:nvPr/>
        </p:nvSpPr>
        <p:spPr>
          <a:xfrm>
            <a:off x="181636" y="1278745"/>
            <a:ext cx="5137980" cy="73866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ICARE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 model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core, bypass and downcomer channel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core internals;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4694E-D255-6A8C-2CDF-4F4F91BFDE39}"/>
              </a:ext>
            </a:extLst>
          </p:cNvPr>
          <p:cNvSpPr txBox="1"/>
          <p:nvPr/>
        </p:nvSpPr>
        <p:spPr>
          <a:xfrm>
            <a:off x="181636" y="2217358"/>
            <a:ext cx="5410200" cy="984885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CPA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module used to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DW;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dedicated insertion model of CPA is used to model the QT suppression system. </a:t>
            </a:r>
            <a:endParaRPr lang="it-IT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841D1-C8F9-3EEF-6C5E-04C2FA504541}"/>
              </a:ext>
            </a:extLst>
          </p:cNvPr>
          <p:cNvSpPr txBox="1"/>
          <p:nvPr/>
        </p:nvSpPr>
        <p:spPr>
          <a:xfrm>
            <a:off x="181636" y="3427888"/>
            <a:ext cx="5137980" cy="49244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RC has been modelled with </a:t>
            </a:r>
            <a:r>
              <a:rPr lang="en-US" sz="1600" b="1" dirty="0">
                <a:solidFill>
                  <a:srgbClr val="003A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CESAR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thermally coupled with the external vessel structure of ICARE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685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C0758B2-5080-8784-2CE2-FA641E0F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MELCOR input deck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B4B259-6A0D-1175-9B14-0373E7272B67}"/>
              </a:ext>
            </a:extLst>
          </p:cNvPr>
          <p:cNvSpPr txBox="1"/>
          <p:nvPr/>
        </p:nvSpPr>
        <p:spPr>
          <a:xfrm>
            <a:off x="104703" y="871377"/>
            <a:ext cx="9039298" cy="24622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</a:rPr>
              <a:t>The core and LP </a:t>
            </a:r>
            <a:r>
              <a:rPr lang="en-US" sz="1600" dirty="0" err="1">
                <a:latin typeface="Times New Roman" panose="02020603050405020304" pitchFamily="18" charset="0"/>
              </a:rPr>
              <a:t>nodalization</a:t>
            </a:r>
            <a:r>
              <a:rPr lang="en-US" sz="1600" dirty="0">
                <a:latin typeface="Times New Roman" panose="02020603050405020304" pitchFamily="18" charset="0"/>
              </a:rPr>
              <a:t> in the COR package is characterized by </a:t>
            </a:r>
            <a:r>
              <a:rPr lang="en-US" sz="16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16 axial levels and 6 radial rings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9ECF1-FB3C-F551-F3E3-B1FE49C9DD97}"/>
              </a:ext>
            </a:extLst>
          </p:cNvPr>
          <p:cNvSpPr txBox="1"/>
          <p:nvPr/>
        </p:nvSpPr>
        <p:spPr>
          <a:xfrm>
            <a:off x="104703" y="1229771"/>
            <a:ext cx="7819457" cy="73866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3A6A"/>
                </a:solidFill>
                <a:latin typeface="Times New Roman" panose="02020603050405020304" pitchFamily="18" charset="0"/>
              </a:rPr>
              <a:t>containment region</a:t>
            </a:r>
            <a:r>
              <a:rPr lang="en-US" sz="1600" dirty="0">
                <a:latin typeface="Times New Roman" panose="02020603050405020304" pitchFamily="18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One CVH volume for RC (coupled with the correspondent CAV package);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</a:rPr>
              <a:t>One CVH volume for the DW region;</a:t>
            </a:r>
            <a:endParaRPr lang="it-IT" sz="16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578A0-5EC3-0AEE-0562-90D07841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29" y="2080609"/>
            <a:ext cx="5040696" cy="29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7C199-0D0D-7840-A88D-785280B31CF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C0758B2-5080-8784-2CE2-FA641E0F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916" y="114487"/>
            <a:ext cx="9263986" cy="492443"/>
          </a:xfrm>
        </p:spPr>
        <p:txBody>
          <a:bodyPr/>
          <a:lstStyle/>
          <a:p>
            <a:pPr algn="ctr" hangingPunct="0">
              <a:spcBef>
                <a:spcPts val="1200"/>
              </a:spcBef>
              <a:spcAft>
                <a:spcPts val="3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Description of the transient</a:t>
            </a:r>
            <a:endParaRPr lang="it-IT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50CC50-1B46-0182-BBAF-5AA94220D1C8}"/>
              </a:ext>
            </a:extLst>
          </p:cNvPr>
          <p:cNvCxnSpPr/>
          <p:nvPr/>
        </p:nvCxnSpPr>
        <p:spPr>
          <a:xfrm>
            <a:off x="4634398" y="952500"/>
            <a:ext cx="0" cy="3962213"/>
          </a:xfrm>
          <a:prstGeom prst="straightConnector1">
            <a:avLst/>
          </a:prstGeom>
          <a:ln w="38100">
            <a:solidFill>
              <a:srgbClr val="003A6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C86DE9-BE6E-AF13-1257-0F8D2CD4CD2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629150" y="1043450"/>
            <a:ext cx="211623" cy="0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46ED77-C033-F539-2BB9-58CC16EB4918}"/>
              </a:ext>
            </a:extLst>
          </p:cNvPr>
          <p:cNvGrpSpPr/>
          <p:nvPr/>
        </p:nvGrpSpPr>
        <p:grpSpPr>
          <a:xfrm>
            <a:off x="534015" y="1308100"/>
            <a:ext cx="3787160" cy="1134939"/>
            <a:chOff x="749300" y="1461358"/>
            <a:chExt cx="3136900" cy="1134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3872BE-8FDA-BD2C-D903-1BA102609077}"/>
                </a:ext>
              </a:extLst>
            </p:cNvPr>
            <p:cNvSpPr txBox="1"/>
            <p:nvPr/>
          </p:nvSpPr>
          <p:spPr>
            <a:xfrm>
              <a:off x="749300" y="1765300"/>
              <a:ext cx="3136900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b="0" i="0" dirty="0">
                  <a:solidFill>
                    <a:srgbClr val="000000"/>
                  </a:solidFill>
                  <a:effectLst/>
                  <a:latin typeface="CIDFont+F1"/>
                </a:rPr>
                <a:t>SCRAM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b="0" i="0" dirty="0">
                  <a:solidFill>
                    <a:srgbClr val="000000"/>
                  </a:solidFill>
                  <a:effectLst/>
                  <a:latin typeface="CIDFont+F1"/>
                </a:rPr>
                <a:t>Secondary system isolation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b="0" i="0" dirty="0">
                  <a:solidFill>
                    <a:srgbClr val="000000"/>
                  </a:solidFill>
                  <a:effectLst/>
                  <a:latin typeface="CIDFont+F1"/>
                </a:rPr>
                <a:t>EHRS actuation</a:t>
              </a:r>
              <a:endParaRPr lang="en-US" dirty="0">
                <a:effectLst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F09D6-02C4-C677-E4DB-391541327AB2}"/>
                </a:ext>
              </a:extLst>
            </p:cNvPr>
            <p:cNvSpPr txBox="1"/>
            <p:nvPr/>
          </p:nvSpPr>
          <p:spPr>
            <a:xfrm>
              <a:off x="749300" y="1461358"/>
              <a:ext cx="3136900" cy="276999"/>
            </a:xfrm>
            <a:prstGeom prst="rect">
              <a:avLst/>
            </a:prstGeom>
            <a:solidFill>
              <a:srgbClr val="003A6A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High Containment Pressure signal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7B6EB0-824D-8E4E-4101-0EE9BDBBAD92}"/>
              </a:ext>
            </a:extLst>
          </p:cNvPr>
          <p:cNvSpPr txBox="1"/>
          <p:nvPr/>
        </p:nvSpPr>
        <p:spPr>
          <a:xfrm>
            <a:off x="4840773" y="899450"/>
            <a:ext cx="3136900" cy="288000"/>
          </a:xfrm>
          <a:prstGeom prst="rect">
            <a:avLst/>
          </a:prstGeom>
          <a:solidFill>
            <a:srgbClr val="003A6A"/>
          </a:solidFill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BREAK OF DVI LINE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42541D-797F-A6C2-FF59-D46BF678BFF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321175" y="1446599"/>
            <a:ext cx="307975" cy="1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34A30B2C-F3C3-58BF-0F45-90BDCF23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43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621006-A24A-1E5F-18F0-559B3901CDAA}"/>
              </a:ext>
            </a:extLst>
          </p:cNvPr>
          <p:cNvGrpSpPr/>
          <p:nvPr/>
        </p:nvGrpSpPr>
        <p:grpSpPr>
          <a:xfrm>
            <a:off x="4840773" y="1726342"/>
            <a:ext cx="3787160" cy="857940"/>
            <a:chOff x="749300" y="1461358"/>
            <a:chExt cx="3136900" cy="8579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013A57-C0CC-F850-AA30-A24CB2E34ED1}"/>
                </a:ext>
              </a:extLst>
            </p:cNvPr>
            <p:cNvSpPr txBox="1"/>
            <p:nvPr/>
          </p:nvSpPr>
          <p:spPr>
            <a:xfrm>
              <a:off x="749300" y="1765300"/>
              <a:ext cx="3136900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b="0" i="0" dirty="0">
                  <a:solidFill>
                    <a:srgbClr val="000000"/>
                  </a:solidFill>
                  <a:effectLst/>
                  <a:latin typeface="CIDFont+F1"/>
                </a:rPr>
                <a:t>RCP coastdown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b="0" i="0" dirty="0">
                  <a:solidFill>
                    <a:srgbClr val="000000"/>
                  </a:solidFill>
                  <a:effectLst/>
                  <a:latin typeface="CIDFont+F1"/>
                </a:rPr>
                <a:t>RI-DC valves opening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6EBA14-4BB8-2FB9-0998-43C198915BD7}"/>
                </a:ext>
              </a:extLst>
            </p:cNvPr>
            <p:cNvSpPr txBox="1"/>
            <p:nvPr/>
          </p:nvSpPr>
          <p:spPr>
            <a:xfrm>
              <a:off x="749300" y="1461358"/>
              <a:ext cx="3136900" cy="276999"/>
            </a:xfrm>
            <a:prstGeom prst="rect">
              <a:avLst/>
            </a:prstGeom>
            <a:solidFill>
              <a:srgbClr val="003A6A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Low PRZ level signal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6A3C66-E4A0-2AB1-DD14-A16C55F6A134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629150" y="1864841"/>
            <a:ext cx="211623" cy="1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0A54F418-30EA-3C4D-070B-404FC86A5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1603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F1F25880-9F1B-BC2D-0CC7-F7B559A67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1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747F27-3962-DEFA-13EB-1D16C20E4B75}"/>
              </a:ext>
            </a:extLst>
          </p:cNvPr>
          <p:cNvGrpSpPr/>
          <p:nvPr/>
        </p:nvGrpSpPr>
        <p:grpSpPr>
          <a:xfrm>
            <a:off x="534015" y="2687762"/>
            <a:ext cx="3787160" cy="857940"/>
            <a:chOff x="749300" y="1461358"/>
            <a:chExt cx="3136900" cy="8579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F73D1C-F7E1-0530-9861-B3749FA6B145}"/>
                </a:ext>
              </a:extLst>
            </p:cNvPr>
            <p:cNvSpPr txBox="1"/>
            <p:nvPr/>
          </p:nvSpPr>
          <p:spPr>
            <a:xfrm>
              <a:off x="749300" y="1765300"/>
              <a:ext cx="3136900" cy="5539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b="0" i="0" dirty="0">
                  <a:solidFill>
                    <a:srgbClr val="000000"/>
                  </a:solidFill>
                  <a:effectLst/>
                  <a:latin typeface="CIDFont+F1"/>
                </a:rPr>
                <a:t>EBTs actuation</a:t>
              </a:r>
              <a:endParaRPr lang="it-IT" dirty="0">
                <a:solidFill>
                  <a:srgbClr val="000000"/>
                </a:solidFill>
                <a:latin typeface="CIDFont+F1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b="0" i="0" dirty="0">
                  <a:solidFill>
                    <a:srgbClr val="000000"/>
                  </a:solidFill>
                  <a:effectLst/>
                  <a:latin typeface="CIDFont+F1"/>
                </a:rPr>
                <a:t>ADS stage-1 actuation</a:t>
              </a:r>
              <a:endParaRPr lang="it-IT" dirty="0">
                <a:effectLst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0542A8-EE43-A99F-0B0F-466900D71C93}"/>
                </a:ext>
              </a:extLst>
            </p:cNvPr>
            <p:cNvSpPr txBox="1"/>
            <p:nvPr/>
          </p:nvSpPr>
          <p:spPr>
            <a:xfrm>
              <a:off x="749300" y="1461358"/>
              <a:ext cx="3136900" cy="276999"/>
            </a:xfrm>
            <a:prstGeom prst="rect">
              <a:avLst/>
            </a:prstGeom>
            <a:solidFill>
              <a:srgbClr val="003A6A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Low PRZ pressure signal</a:t>
              </a:r>
            </a:p>
          </p:txBody>
        </p:sp>
      </p:grpSp>
      <p:sp>
        <p:nvSpPr>
          <p:cNvPr id="41" name="Rectangle 6">
            <a:extLst>
              <a:ext uri="{FF2B5EF4-FFF2-40B4-BE49-F238E27FC236}">
                <a16:creationId xmlns:a16="http://schemas.microsoft.com/office/drawing/2014/main" id="{D1ADD8D5-6C5A-FADF-25B1-2DB0441CC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603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FECA03-2A27-EAB2-D99E-EBFE750F76F0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4321175" y="2826261"/>
            <a:ext cx="307975" cy="1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A4FB08-D015-90CC-E197-A4302D4869ED}"/>
              </a:ext>
            </a:extLst>
          </p:cNvPr>
          <p:cNvGrpSpPr/>
          <p:nvPr/>
        </p:nvGrpSpPr>
        <p:grpSpPr>
          <a:xfrm>
            <a:off x="4840773" y="3063435"/>
            <a:ext cx="3787160" cy="580941"/>
            <a:chOff x="749300" y="1461358"/>
            <a:chExt cx="3136900" cy="58094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185CA9-D40A-C649-FDBB-0444F7129361}"/>
                </a:ext>
              </a:extLst>
            </p:cNvPr>
            <p:cNvSpPr txBox="1"/>
            <p:nvPr/>
          </p:nvSpPr>
          <p:spPr>
            <a:xfrm>
              <a:off x="749300" y="1765300"/>
              <a:ext cx="3136900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b="0" i="0" dirty="0">
                  <a:solidFill>
                    <a:srgbClr val="000000"/>
                  </a:solidFill>
                  <a:effectLst/>
                  <a:latin typeface="CIDFont+F1"/>
                </a:rPr>
                <a:t>LGMSs actuation</a:t>
              </a:r>
              <a:endParaRPr lang="it-IT" dirty="0">
                <a:solidFill>
                  <a:srgbClr val="000000"/>
                </a:solidFill>
                <a:latin typeface="CIDFont+F1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37F9D14-E7EA-7DE1-011B-4A134DA74EDD}"/>
                </a:ext>
              </a:extLst>
            </p:cNvPr>
            <p:cNvSpPr txBox="1"/>
            <p:nvPr/>
          </p:nvSpPr>
          <p:spPr>
            <a:xfrm>
              <a:off x="749300" y="1461358"/>
              <a:ext cx="3136900" cy="276999"/>
            </a:xfrm>
            <a:prstGeom prst="rect">
              <a:avLst/>
            </a:prstGeom>
            <a:solidFill>
              <a:srgbClr val="003A6A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Low DP RPV-Containment signal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6B29F74-2298-3CA5-9338-5FAB07AC85AA}"/>
              </a:ext>
            </a:extLst>
          </p:cNvPr>
          <p:cNvCxnSpPr>
            <a:cxnSpLocks/>
          </p:cNvCxnSpPr>
          <p:nvPr/>
        </p:nvCxnSpPr>
        <p:spPr>
          <a:xfrm>
            <a:off x="4634398" y="3201934"/>
            <a:ext cx="211623" cy="0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B88DA3-0071-1A07-7092-F784BCC84542}"/>
              </a:ext>
            </a:extLst>
          </p:cNvPr>
          <p:cNvGrpSpPr/>
          <p:nvPr/>
        </p:nvGrpSpPr>
        <p:grpSpPr>
          <a:xfrm>
            <a:off x="534015" y="3787681"/>
            <a:ext cx="3787160" cy="580941"/>
            <a:chOff x="749300" y="1461358"/>
            <a:chExt cx="3136900" cy="58094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317BC38-F92C-A363-18C3-F5496AC32E5C}"/>
                </a:ext>
              </a:extLst>
            </p:cNvPr>
            <p:cNvSpPr txBox="1"/>
            <p:nvPr/>
          </p:nvSpPr>
          <p:spPr>
            <a:xfrm>
              <a:off x="749300" y="1765300"/>
              <a:ext cx="3136900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b="0" i="0" dirty="0">
                  <a:solidFill>
                    <a:srgbClr val="000000"/>
                  </a:solidFill>
                  <a:effectLst/>
                  <a:latin typeface="CIDFont+F1"/>
                </a:rPr>
                <a:t>ADS stage-2 actuation</a:t>
              </a:r>
              <a:endParaRPr lang="it-IT" dirty="0">
                <a:effectLst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160FF4B-DEAD-08B0-049D-EB75DA6FBB79}"/>
                </a:ext>
              </a:extLst>
            </p:cNvPr>
            <p:cNvSpPr txBox="1"/>
            <p:nvPr/>
          </p:nvSpPr>
          <p:spPr>
            <a:xfrm>
              <a:off x="749300" y="1461358"/>
              <a:ext cx="3136900" cy="276999"/>
            </a:xfrm>
            <a:prstGeom prst="rect">
              <a:avLst/>
            </a:prstGeom>
            <a:solidFill>
              <a:srgbClr val="003A6A"/>
            </a:solidFill>
          </p:spPr>
          <p:txBody>
            <a:bodyPr vert="horz" wrap="square" lIns="91440" tIns="0" rIns="91440" bIns="0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Low LGMS mass signal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B3919D0-61AF-4990-2448-4785AD83FAA3}"/>
              </a:ext>
            </a:extLst>
          </p:cNvPr>
          <p:cNvCxnSpPr>
            <a:cxnSpLocks/>
          </p:cNvCxnSpPr>
          <p:nvPr/>
        </p:nvCxnSpPr>
        <p:spPr>
          <a:xfrm flipV="1">
            <a:off x="4321175" y="3923599"/>
            <a:ext cx="307975" cy="1"/>
          </a:xfrm>
          <a:prstGeom prst="line">
            <a:avLst/>
          </a:prstGeom>
          <a:ln>
            <a:solidFill>
              <a:srgbClr val="003A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3409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smtClean="0">
            <a:ln w="38100">
              <a:solidFill>
                <a:schemeClr val="tx1"/>
              </a:solidFill>
            </a:ln>
            <a:solidFill>
              <a:schemeClr val="bg1"/>
            </a:solidFill>
            <a:effectLst/>
            <a:latin typeface="Calibri" pitchFamily="32" charset="0"/>
            <a:ea typeface="MS Gothic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21743</TotalTime>
  <Words>1622</Words>
  <Application>Microsoft Office PowerPoint</Application>
  <PresentationFormat>On-screen Show (16:9)</PresentationFormat>
  <Paragraphs>281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CIDFont+F1</vt:lpstr>
      <vt:lpstr>Times New Roman</vt:lpstr>
      <vt:lpstr>TimesNewRomanPSMT</vt:lpstr>
      <vt:lpstr>Wingdings</vt:lpstr>
      <vt:lpstr>ModelloTemplateENEAita</vt:lpstr>
      <vt:lpstr>COMPARISON OF A DBA SEQUENCE IN A GENERIC iPWR BETWEEN MELCOR AND ASTEC CODES</vt:lpstr>
      <vt:lpstr>Introduction</vt:lpstr>
      <vt:lpstr>Design 2 – General view</vt:lpstr>
      <vt:lpstr>Design 2 – Nodalization information</vt:lpstr>
      <vt:lpstr>Selected scenario</vt:lpstr>
      <vt:lpstr>ASTEC input deck</vt:lpstr>
      <vt:lpstr>ASTEC input deck</vt:lpstr>
      <vt:lpstr>MELCOR input deck</vt:lpstr>
      <vt:lpstr>Description of the transient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Gianmarco Grippo</cp:lastModifiedBy>
  <cp:revision>860</cp:revision>
  <cp:lastPrinted>2020-01-22T13:51:40Z</cp:lastPrinted>
  <dcterms:created xsi:type="dcterms:W3CDTF">2017-01-03T12:35:40Z</dcterms:created>
  <dcterms:modified xsi:type="dcterms:W3CDTF">2024-04-17T08:35:40Z</dcterms:modified>
</cp:coreProperties>
</file>